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27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5B3465-67BC-E895-E3A6-AEE1A6BF0982}" v="99" dt="2023-03-09T16:01:36.127"/>
    <p1510:client id="{89DA52C4-E2AA-9BC1-BC6E-4B4D8FECEFDA}" v="104" dt="2023-03-10T23:20:45.6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58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658540-0AFC-22F9-79AB-5E075F99AF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64E8843-33BD-325F-0ED7-F614E51549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51FD98-6AD5-C873-57EE-43C1EB3EB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34E74-1C29-4458-8D6F-8DA4CB24D144}" type="datetimeFigureOut">
              <a:rPr lang="es-MX" smtClean="0"/>
              <a:t>12/04/2023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2BE070-787C-0BFB-5F4F-C351E1CDB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6CE10E4-181B-EA54-1F69-8521B0CD1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4AC55-7D80-4CC5-A196-26A3FC5858A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93812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5D5FD7-7669-E4DF-F2CB-7A5228027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2B71EA-3887-FCD6-0BB2-D8C9590A0B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187CBF9-AC57-5541-8775-FB6C48E8A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34E74-1C29-4458-8D6F-8DA4CB24D144}" type="datetimeFigureOut">
              <a:rPr lang="es-MX" smtClean="0"/>
              <a:t>12/04/2023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1E403E2-E86F-4F30-D901-212A6324F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15BBA6-DBAB-252D-BC28-4E08FA855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4AC55-7D80-4CC5-A196-26A3FC5858A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26204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772443A-ACBA-8481-03B0-B6BA53D622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FF29380-1640-52A1-1E0C-90DE94F118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D850070-3D95-13E4-20E1-059D460E7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34E74-1C29-4458-8D6F-8DA4CB24D144}" type="datetimeFigureOut">
              <a:rPr lang="es-MX" smtClean="0"/>
              <a:t>12/04/2023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74C6470-D949-8CF7-A2D4-6A3468796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EE783C7-A773-71B8-3698-053C1F16B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4AC55-7D80-4CC5-A196-26A3FC5858A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2071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6CF198-7733-1825-0F69-22B1EB5C6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21D443-0F8A-4464-9A4D-25BA4E48BC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D5B3B87-2F15-ACAE-AAED-B7FF35A72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34E74-1C29-4458-8D6F-8DA4CB24D144}" type="datetimeFigureOut">
              <a:rPr lang="es-MX" smtClean="0"/>
              <a:t>12/04/2023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C71A746-6873-7E82-32B9-4F97E395D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9C9B022-5AD4-929F-402F-9502B3638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4AC55-7D80-4CC5-A196-26A3FC5858A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44568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A16F17-FBF8-1F3C-71E9-B3B153C42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258CC78-E23E-E2F1-0238-D977B12531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130D540-406C-044B-E1CF-28E336692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34E74-1C29-4458-8D6F-8DA4CB24D144}" type="datetimeFigureOut">
              <a:rPr lang="es-MX" smtClean="0"/>
              <a:t>12/04/2023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0ADCEFF-6C4C-AA6B-E7C5-8E78AC1AC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3F55CDF-6319-B468-85C8-BBE1DD202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4AC55-7D80-4CC5-A196-26A3FC5858A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95934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B670E7-A3DB-2D6F-1F7D-26926D972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4E3AD5E-0FB6-7606-F606-3AC7776F89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E0F4017-2C91-550D-B7F4-62D509B0CB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E7DDD68-4CB1-200A-6934-84091CDE0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34E74-1C29-4458-8D6F-8DA4CB24D144}" type="datetimeFigureOut">
              <a:rPr lang="es-MX" smtClean="0"/>
              <a:t>12/04/2023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ECF83C6-6D89-BA37-CDF2-583F72E30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B67C8D3-80B7-2A92-E562-328D8BBDC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4AC55-7D80-4CC5-A196-26A3FC5858A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71924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FC0263-5A9F-B669-7978-DEC852EEF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F64E1EB-7DD4-3A45-D9BA-512DC4124E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0CC75A4-9269-1C61-4A9A-A3D119581E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39090BF-6CCB-16C5-8FFA-E4B8E22FF7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470415A-1F33-75BD-DF9E-629E16ED07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701F951-F310-43F6-939A-DBA6C0B59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34E74-1C29-4458-8D6F-8DA4CB24D144}" type="datetimeFigureOut">
              <a:rPr lang="es-MX" smtClean="0"/>
              <a:t>12/04/2023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B4B46B1-D805-2A7C-FB5E-641E5CBCB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B72A2C8-B0B4-4D1B-A20C-C82E5688D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4AC55-7D80-4CC5-A196-26A3FC5858A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31434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D482DC-0AEE-B97D-1E75-843172E14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A2C9F2A-2023-34F4-3D6D-CEA6B16F0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34E74-1C29-4458-8D6F-8DA4CB24D144}" type="datetimeFigureOut">
              <a:rPr lang="es-MX" smtClean="0"/>
              <a:t>12/04/2023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70CF089-D318-F93E-973A-70EF24BF4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D1CE52C-DBBD-BEB9-4AEE-102DEB94A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4AC55-7D80-4CC5-A196-26A3FC5858A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04563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DC8C536-DF67-A338-167F-B68799E8B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34E74-1C29-4458-8D6F-8DA4CB24D144}" type="datetimeFigureOut">
              <a:rPr lang="es-MX" smtClean="0"/>
              <a:t>12/04/2023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CC3F25F-E963-6056-ACE4-FD6258BD0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056E0B8-9BAD-5614-6C52-848845F20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4AC55-7D80-4CC5-A196-26A3FC5858A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87752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1F2866-6A5F-2C61-A260-2175D8C6C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1B23DE1-AAA5-D998-AB92-25D59B45CB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4CF26A1-F37E-281A-CF13-EE662DB507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2591B86-3D3B-FB0C-3DDB-15BC114B7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34E74-1C29-4458-8D6F-8DA4CB24D144}" type="datetimeFigureOut">
              <a:rPr lang="es-MX" smtClean="0"/>
              <a:t>12/04/2023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B1A12FD-95DD-884E-EEA0-514C33455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5888CED-DF5B-9A19-0D3F-227292F2A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4AC55-7D80-4CC5-A196-26A3FC5858A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93951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44F212-3380-F1D9-5D32-BD0725CD0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F19C10C-DC1E-518D-491D-8766CFDA12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8218C24-E425-77E5-B32E-899A87D0ED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2851658-F23C-C6C8-FCBF-D445C0F67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34E74-1C29-4458-8D6F-8DA4CB24D144}" type="datetimeFigureOut">
              <a:rPr lang="es-MX" smtClean="0"/>
              <a:t>12/04/2023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9A14127-68CD-E592-DF45-517897790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1657C9A-84FC-EAA2-3BB8-2CDDAF201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4AC55-7D80-4CC5-A196-26A3FC5858A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23948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Patrón de fondo&#10;&#10;Descripción generada automáticamente">
            <a:extLst>
              <a:ext uri="{FF2B5EF4-FFF2-40B4-BE49-F238E27FC236}">
                <a16:creationId xmlns:a16="http://schemas.microsoft.com/office/drawing/2014/main" id="{957DCE82-9012-786B-45DD-6AAA8D35A84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FE96C49-990C-DD44-DE7A-302C0E28A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56B9BE3-86C2-05C7-2E60-4562C09D5B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8C36B65-2133-B231-4AE6-86858DAE9A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34E74-1C29-4458-8D6F-8DA4CB24D144}" type="datetimeFigureOut">
              <a:rPr lang="es-MX" smtClean="0"/>
              <a:t>12/04/2023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9A9B458-C146-ACEA-445D-98E39408FC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F92AD1-893B-8100-58C1-459BD89CA7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D4AC55-7D80-4CC5-A196-26A3FC5858A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28186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1CAC035C-6AA7-ED7B-AED4-4AFF46BFFC0D}"/>
              </a:ext>
            </a:extLst>
          </p:cNvPr>
          <p:cNvSpPr/>
          <p:nvPr/>
        </p:nvSpPr>
        <p:spPr>
          <a:xfrm>
            <a:off x="1179478" y="2665236"/>
            <a:ext cx="3125972" cy="104199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MX" dirty="0">
                <a:solidFill>
                  <a:srgbClr val="000000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  <a:cs typeface="Calibri"/>
              </a:rPr>
              <a:t>¿Dónde está el ánimo?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49A98925-FDDA-FF5A-7E0C-7EE1F44D3E81}"/>
              </a:ext>
            </a:extLst>
          </p:cNvPr>
          <p:cNvSpPr/>
          <p:nvPr/>
        </p:nvSpPr>
        <p:spPr>
          <a:xfrm>
            <a:off x="4907307" y="1826141"/>
            <a:ext cx="6379535" cy="320571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MX" dirty="0">
                <a:solidFill>
                  <a:srgbClr val="000000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  <a:cs typeface="Calibri"/>
              </a:rPr>
              <a:t>  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85C7BAFB-EE8E-1D14-0D73-2472D94CD53A}"/>
              </a:ext>
            </a:extLst>
          </p:cNvPr>
          <p:cNvSpPr/>
          <p:nvPr/>
        </p:nvSpPr>
        <p:spPr>
          <a:xfrm>
            <a:off x="12191998" y="0"/>
            <a:ext cx="3149601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MX" b="1" dirty="0">
                <a:solidFill>
                  <a:srgbClr val="E6275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Instrucciones: </a:t>
            </a:r>
          </a:p>
          <a:p>
            <a:pPr algn="ctr"/>
            <a:endParaRPr lang="es-MX" dirty="0"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s-MX" dirty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Titulo “Árbol de problemas”.</a:t>
            </a:r>
            <a:endParaRPr lang="es-MX" dirty="0">
              <a:latin typeface="Champagne &amp; Limousines" panose="020B0502020202020204" pitchFamily="34" charset="0"/>
              <a:ea typeface="Champagne &amp; Limousines" panose="020B0502020202020204" pitchFamily="34" charset="0"/>
              <a:cs typeface="Calibri"/>
            </a:endParaRPr>
          </a:p>
          <a:p>
            <a:pPr marL="342900" indent="-342900">
              <a:buFont typeface="+mj-lt"/>
              <a:buAutoNum type="arabicPeriod"/>
            </a:pPr>
            <a:r>
              <a:rPr lang="es-MX" dirty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Imagen de un árbol, este debe tener raíces, tronco y hojas. </a:t>
            </a:r>
            <a:endParaRPr lang="es-MX" dirty="0">
              <a:latin typeface="Champagne &amp; Limousines" panose="020B0502020202020204" pitchFamily="34" charset="0"/>
              <a:ea typeface="Champagne &amp; Limousines" panose="020B0502020202020204" pitchFamily="34" charset="0"/>
              <a:cs typeface="Calibri"/>
            </a:endParaRPr>
          </a:p>
          <a:p>
            <a:pPr marL="342900" indent="-342900">
              <a:buFont typeface="+mj-lt"/>
              <a:buAutoNum type="arabicPeriod"/>
            </a:pPr>
            <a:r>
              <a:rPr lang="es-MX" dirty="0">
                <a:latin typeface="Champagne &amp; Limousines" panose="020B0502020202020204" pitchFamily="34" charset="0"/>
                <a:ea typeface="Champagne &amp; Limousines" panose="020B0502020202020204" pitchFamily="34" charset="0"/>
                <a:cs typeface="Calibri"/>
              </a:rPr>
              <a:t>Definir algún diseño agradable para la presentación. 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BE116279-6691-C2C9-397B-CAF18529845B}"/>
              </a:ext>
            </a:extLst>
          </p:cNvPr>
          <p:cNvSpPr/>
          <p:nvPr/>
        </p:nvSpPr>
        <p:spPr>
          <a:xfrm>
            <a:off x="999905" y="2541174"/>
            <a:ext cx="606596" cy="609600"/>
          </a:xfrm>
          <a:prstGeom prst="ellipse">
            <a:avLst/>
          </a:prstGeom>
          <a:solidFill>
            <a:srgbClr val="F1B70C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s-MX" sz="2400" b="1" dirty="0">
                <a:solidFill>
                  <a:schemeClr val="bg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  <a:cs typeface="Calibri"/>
              </a:rPr>
              <a:t>1</a:t>
            </a:r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FF6DDF2A-7038-83CF-EB16-9F015CDF943A}"/>
              </a:ext>
            </a:extLst>
          </p:cNvPr>
          <p:cNvSpPr/>
          <p:nvPr/>
        </p:nvSpPr>
        <p:spPr>
          <a:xfrm>
            <a:off x="156125" y="174124"/>
            <a:ext cx="606596" cy="609600"/>
          </a:xfrm>
          <a:prstGeom prst="ellipse">
            <a:avLst/>
          </a:prstGeom>
          <a:solidFill>
            <a:srgbClr val="F1B70C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s-MX" sz="2400" b="1">
                <a:solidFill>
                  <a:schemeClr val="bg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  <a:cs typeface="Calibri"/>
                <a:sym typeface="Arial"/>
              </a:rPr>
              <a:t>3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EAC079E-7895-E2D4-FDD1-C2644092AB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7307" y="1826140"/>
            <a:ext cx="6379534" cy="4005413"/>
          </a:xfrm>
          <a:prstGeom prst="rect">
            <a:avLst/>
          </a:prstGeom>
        </p:spPr>
      </p:pic>
      <p:sp>
        <p:nvSpPr>
          <p:cNvPr id="9" name="Elipse 8">
            <a:extLst>
              <a:ext uri="{FF2B5EF4-FFF2-40B4-BE49-F238E27FC236}">
                <a16:creationId xmlns:a16="http://schemas.microsoft.com/office/drawing/2014/main" id="{BC52E207-D9F9-4826-B91A-779A05E3D272}"/>
              </a:ext>
            </a:extLst>
          </p:cNvPr>
          <p:cNvSpPr/>
          <p:nvPr/>
        </p:nvSpPr>
        <p:spPr>
          <a:xfrm>
            <a:off x="4604009" y="1662617"/>
            <a:ext cx="606596" cy="609600"/>
          </a:xfrm>
          <a:prstGeom prst="ellipse">
            <a:avLst/>
          </a:prstGeom>
          <a:solidFill>
            <a:srgbClr val="F1B70C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s-MX" sz="2400" b="1" dirty="0">
                <a:solidFill>
                  <a:schemeClr val="bg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  <a:cs typeface="Calibri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86916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AA594621-284D-21B3-2B46-83F82891E3AD}"/>
              </a:ext>
            </a:extLst>
          </p:cNvPr>
          <p:cNvSpPr/>
          <p:nvPr/>
        </p:nvSpPr>
        <p:spPr>
          <a:xfrm>
            <a:off x="2048063" y="1014694"/>
            <a:ext cx="8229601" cy="61137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MX" dirty="0">
                <a:solidFill>
                  <a:srgbClr val="000000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  <a:cs typeface="Calibri"/>
              </a:rPr>
              <a:t>Pocas ganas de querer estudiar.  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AD6E765D-5CC7-2B40-1856-DBC6C0066A12}"/>
              </a:ext>
            </a:extLst>
          </p:cNvPr>
          <p:cNvSpPr/>
          <p:nvPr/>
        </p:nvSpPr>
        <p:spPr>
          <a:xfrm>
            <a:off x="585282" y="1819001"/>
            <a:ext cx="11139377" cy="179867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MX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la razón más frecuente por la que los niños no quieren estudiar, es no sentirse motivados para aprender, por tanto no van a esforzarse en hacerlo. Y ese suele ser el problema. Los pequeños ven el estudio como algo que es aburrido.</a:t>
            </a:r>
            <a:endParaRPr lang="es-MX" dirty="0">
              <a:solidFill>
                <a:srgbClr val="000000"/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  <a:cs typeface="Calibri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2B59D50F-06B0-D5E7-2D94-8003ED53B084}"/>
              </a:ext>
            </a:extLst>
          </p:cNvPr>
          <p:cNvSpPr/>
          <p:nvPr/>
        </p:nvSpPr>
        <p:spPr>
          <a:xfrm>
            <a:off x="5090454" y="4152973"/>
            <a:ext cx="3028508" cy="179867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MX">
                <a:solidFill>
                  <a:srgbClr val="000000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  <a:cs typeface="Calibri"/>
              </a:rPr>
              <a:t>Imagen    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DC8AC6C6-7E6F-D087-DEDC-263B5D236BA7}"/>
              </a:ext>
            </a:extLst>
          </p:cNvPr>
          <p:cNvSpPr/>
          <p:nvPr/>
        </p:nvSpPr>
        <p:spPr>
          <a:xfrm>
            <a:off x="1654362" y="3726755"/>
            <a:ext cx="2550929" cy="915286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MX" dirty="0">
                <a:solidFill>
                  <a:srgbClr val="000000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  <a:cs typeface="Calibri"/>
              </a:rPr>
              <a:t>Bajo rendimiento académico 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0D2CC5C5-1E7A-F26C-0D88-EF5CD7D7F6AF}"/>
              </a:ext>
            </a:extLst>
          </p:cNvPr>
          <p:cNvSpPr/>
          <p:nvPr/>
        </p:nvSpPr>
        <p:spPr>
          <a:xfrm>
            <a:off x="1654362" y="4733970"/>
            <a:ext cx="2550929" cy="1688853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MX" dirty="0">
                <a:solidFill>
                  <a:srgbClr val="000000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  <a:cs typeface="Calibri"/>
              </a:rPr>
              <a:t>No entienden las temáticas</a:t>
            </a:r>
          </a:p>
          <a:p>
            <a:pPr algn="ctr"/>
            <a:r>
              <a:rPr lang="es-MX" dirty="0">
                <a:solidFill>
                  <a:srgbClr val="000000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  <a:cs typeface="Calibri"/>
              </a:rPr>
              <a:t>No hay didáctica o lúdica</a:t>
            </a:r>
          </a:p>
          <a:p>
            <a:pPr algn="ctr"/>
            <a:r>
              <a:rPr lang="es-MX" dirty="0">
                <a:solidFill>
                  <a:srgbClr val="000000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  <a:cs typeface="Calibri"/>
              </a:rPr>
              <a:t>Distracciones</a:t>
            </a:r>
          </a:p>
          <a:p>
            <a:pPr algn="ctr"/>
            <a:r>
              <a:rPr lang="es-MX" dirty="0">
                <a:solidFill>
                  <a:srgbClr val="000000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  <a:cs typeface="Calibri"/>
              </a:rPr>
              <a:t>Baja autoestima</a:t>
            </a:r>
          </a:p>
          <a:p>
            <a:pPr algn="ctr"/>
            <a:r>
              <a:rPr lang="es-MX" dirty="0" err="1">
                <a:solidFill>
                  <a:srgbClr val="000000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  <a:cs typeface="Calibri"/>
              </a:rPr>
              <a:t>Bullying</a:t>
            </a:r>
            <a:endParaRPr lang="es-MX" dirty="0">
              <a:solidFill>
                <a:srgbClr val="000000"/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  <a:cs typeface="Calibri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4E07923A-9BA7-F7C2-65B0-7868DE3FA48B}"/>
              </a:ext>
            </a:extLst>
          </p:cNvPr>
          <p:cNvSpPr/>
          <p:nvPr/>
        </p:nvSpPr>
        <p:spPr>
          <a:xfrm>
            <a:off x="8638195" y="4489914"/>
            <a:ext cx="2550929" cy="135339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MX" dirty="0">
                <a:solidFill>
                  <a:srgbClr val="000000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  <a:cs typeface="Calibri"/>
              </a:rPr>
              <a:t>Estrategias poco innovadoras y llamativas que desmotivan a los estudiantes 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29054A00-AC5B-9B3C-CB1E-FD32D2055D03}"/>
              </a:ext>
            </a:extLst>
          </p:cNvPr>
          <p:cNvSpPr/>
          <p:nvPr/>
        </p:nvSpPr>
        <p:spPr>
          <a:xfrm>
            <a:off x="12191998" y="0"/>
            <a:ext cx="3149601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MX" b="1" dirty="0">
                <a:solidFill>
                  <a:srgbClr val="E6275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Instrucciones: </a:t>
            </a:r>
          </a:p>
          <a:p>
            <a:pPr algn="ctr"/>
            <a:endParaRPr lang="es-MX" dirty="0"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s-MX" dirty="0">
                <a:solidFill>
                  <a:schemeClr val="tx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Título “¿Qué es el árbol de problemas?”.</a:t>
            </a:r>
            <a:endParaRPr lang="es-MX" dirty="0">
              <a:solidFill>
                <a:schemeClr val="tx1"/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  <a:cs typeface="Calibri"/>
            </a:endParaRPr>
          </a:p>
          <a:p>
            <a:pPr marL="342900" indent="-342900">
              <a:buFont typeface="+mj-lt"/>
              <a:buAutoNum type="arabicPeriod"/>
            </a:pPr>
            <a:r>
              <a:rPr lang="es-MX" dirty="0">
                <a:solidFill>
                  <a:schemeClr val="tx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Se debe hacer una búsqueda de información referente a  que es  el árbol de problemas.</a:t>
            </a:r>
            <a:endParaRPr lang="es-MX" dirty="0">
              <a:solidFill>
                <a:schemeClr val="tx1"/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  <a:cs typeface="Calibri"/>
            </a:endParaRPr>
          </a:p>
          <a:p>
            <a:pPr marL="342900" indent="-342900">
              <a:buFont typeface="+mj-lt"/>
              <a:buAutoNum type="arabicPeriod"/>
            </a:pPr>
            <a:r>
              <a:rPr lang="es-MX" dirty="0">
                <a:solidFill>
                  <a:schemeClr val="tx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Texto “Efectos”.</a:t>
            </a:r>
            <a:endParaRPr lang="es-MX" dirty="0">
              <a:solidFill>
                <a:schemeClr val="tx1"/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  <a:cs typeface="Calibri"/>
            </a:endParaRPr>
          </a:p>
          <a:p>
            <a:pPr marL="342900" indent="-342900">
              <a:buFont typeface="+mj-lt"/>
              <a:buAutoNum type="arabicPeriod"/>
            </a:pPr>
            <a:r>
              <a:rPr lang="es-MX" dirty="0">
                <a:solidFill>
                  <a:schemeClr val="tx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Texto “causas”.</a:t>
            </a:r>
            <a:endParaRPr lang="es-MX" dirty="0">
              <a:solidFill>
                <a:schemeClr val="tx1"/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  <a:cs typeface="Calibri"/>
            </a:endParaRPr>
          </a:p>
          <a:p>
            <a:pPr marL="342900" indent="-342900">
              <a:buFont typeface="+mj-lt"/>
              <a:buAutoNum type="arabicPeriod"/>
            </a:pPr>
            <a:r>
              <a:rPr lang="es-MX" dirty="0">
                <a:solidFill>
                  <a:schemeClr val="tx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Texto “Problema principal”.</a:t>
            </a:r>
            <a:endParaRPr lang="es-MX" dirty="0">
              <a:solidFill>
                <a:schemeClr val="tx1"/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  <a:cs typeface="Calibri"/>
            </a:endParaRPr>
          </a:p>
          <a:p>
            <a:pPr marL="342900" indent="-342900">
              <a:buFont typeface="+mj-lt"/>
              <a:buAutoNum type="arabicPeriod"/>
            </a:pPr>
            <a:r>
              <a:rPr lang="es-MX" dirty="0">
                <a:solidFill>
                  <a:schemeClr val="tx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Imagen alusiva a un árbol con raíces, tronco y hojas.  </a:t>
            </a:r>
            <a:endParaRPr lang="es-MX" dirty="0">
              <a:solidFill>
                <a:schemeClr val="tx1"/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  <a:cs typeface="Calibri"/>
            </a:endParaRP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0EE288A6-2BEA-AAC8-5C25-D5CBB6CB0ADE}"/>
              </a:ext>
            </a:extLst>
          </p:cNvPr>
          <p:cNvSpPr/>
          <p:nvPr/>
        </p:nvSpPr>
        <p:spPr>
          <a:xfrm>
            <a:off x="1624264" y="669136"/>
            <a:ext cx="606596" cy="609600"/>
          </a:xfrm>
          <a:prstGeom prst="ellipse">
            <a:avLst/>
          </a:prstGeom>
          <a:solidFill>
            <a:srgbClr val="F1B70C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s-MX" sz="2400" b="1" dirty="0">
                <a:solidFill>
                  <a:schemeClr val="bg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  <a:cs typeface="Calibri"/>
              </a:rPr>
              <a:t>1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06F784FA-8142-AC20-4387-CED7379E4F49}"/>
              </a:ext>
            </a:extLst>
          </p:cNvPr>
          <p:cNvSpPr/>
          <p:nvPr/>
        </p:nvSpPr>
        <p:spPr>
          <a:xfrm>
            <a:off x="344280" y="1514201"/>
            <a:ext cx="606596" cy="609600"/>
          </a:xfrm>
          <a:prstGeom prst="ellipse">
            <a:avLst/>
          </a:prstGeom>
          <a:solidFill>
            <a:srgbClr val="F1B70C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s-MX" sz="2400" b="1" dirty="0">
                <a:solidFill>
                  <a:schemeClr val="bg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  <a:cs typeface="Calibri"/>
              </a:rPr>
              <a:t>2</a:t>
            </a: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9BDF9339-F207-F63D-9F1E-AA70671D69B2}"/>
              </a:ext>
            </a:extLst>
          </p:cNvPr>
          <p:cNvSpPr/>
          <p:nvPr/>
        </p:nvSpPr>
        <p:spPr>
          <a:xfrm>
            <a:off x="1356571" y="3873571"/>
            <a:ext cx="606596" cy="609600"/>
          </a:xfrm>
          <a:prstGeom prst="ellipse">
            <a:avLst/>
          </a:prstGeom>
          <a:solidFill>
            <a:srgbClr val="F1B70C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s-MX" sz="2400" b="1" dirty="0">
                <a:solidFill>
                  <a:schemeClr val="bg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  <a:cs typeface="Calibri"/>
              </a:rPr>
              <a:t>3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3AB3342F-9E5A-E8AE-9D6A-05EE0F9B5E1E}"/>
              </a:ext>
            </a:extLst>
          </p:cNvPr>
          <p:cNvSpPr/>
          <p:nvPr/>
        </p:nvSpPr>
        <p:spPr>
          <a:xfrm>
            <a:off x="1230563" y="5306528"/>
            <a:ext cx="606596" cy="609600"/>
          </a:xfrm>
          <a:prstGeom prst="ellipse">
            <a:avLst/>
          </a:prstGeom>
          <a:solidFill>
            <a:srgbClr val="F1B70C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s-MX" sz="2400" b="1">
                <a:solidFill>
                  <a:schemeClr val="bg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  <a:cs typeface="Calibri"/>
              </a:rPr>
              <a:t>4</a:t>
            </a: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17CB7448-5E37-E2EF-7139-E32DB44F9678}"/>
              </a:ext>
            </a:extLst>
          </p:cNvPr>
          <p:cNvSpPr/>
          <p:nvPr/>
        </p:nvSpPr>
        <p:spPr>
          <a:xfrm>
            <a:off x="8411365" y="4124370"/>
            <a:ext cx="606596" cy="609600"/>
          </a:xfrm>
          <a:prstGeom prst="ellipse">
            <a:avLst/>
          </a:prstGeom>
          <a:solidFill>
            <a:srgbClr val="F1B70C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s-MX" sz="2400" b="1">
                <a:solidFill>
                  <a:schemeClr val="bg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  <a:cs typeface="Calibri"/>
              </a:rPr>
              <a:t>5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02B0AF33-828B-6644-303A-79E172D92D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0454" y="4153674"/>
            <a:ext cx="3028508" cy="2672107"/>
          </a:xfrm>
          <a:prstGeom prst="rect">
            <a:avLst/>
          </a:prstGeom>
        </p:spPr>
      </p:pic>
      <p:sp>
        <p:nvSpPr>
          <p:cNvPr id="15" name="Elipse 14">
            <a:extLst>
              <a:ext uri="{FF2B5EF4-FFF2-40B4-BE49-F238E27FC236}">
                <a16:creationId xmlns:a16="http://schemas.microsoft.com/office/drawing/2014/main" id="{C12750B4-C5D1-EE06-E374-DC4F75F7B4F9}"/>
              </a:ext>
            </a:extLst>
          </p:cNvPr>
          <p:cNvSpPr/>
          <p:nvPr/>
        </p:nvSpPr>
        <p:spPr>
          <a:xfrm>
            <a:off x="4656908" y="3866781"/>
            <a:ext cx="606596" cy="609600"/>
          </a:xfrm>
          <a:prstGeom prst="ellipse">
            <a:avLst/>
          </a:prstGeom>
          <a:solidFill>
            <a:srgbClr val="F1B70C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s-MX" sz="2400" b="1" dirty="0">
                <a:solidFill>
                  <a:schemeClr val="bg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  <a:cs typeface="Calibri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699573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3E253923-2138-3D5F-0230-A585FE9E61AA}"/>
              </a:ext>
            </a:extLst>
          </p:cNvPr>
          <p:cNvSpPr/>
          <p:nvPr/>
        </p:nvSpPr>
        <p:spPr>
          <a:xfrm>
            <a:off x="1592778" y="1269477"/>
            <a:ext cx="8229601" cy="61137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MX" dirty="0">
                <a:solidFill>
                  <a:srgbClr val="000000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  <a:cs typeface="Calibri"/>
              </a:rPr>
              <a:t>¿Qué los desmotiva?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E2C6ABE2-9988-9C73-9583-ECEB415A3F55}"/>
              </a:ext>
            </a:extLst>
          </p:cNvPr>
          <p:cNvSpPr/>
          <p:nvPr/>
        </p:nvSpPr>
        <p:spPr>
          <a:xfrm>
            <a:off x="4758723" y="2491335"/>
            <a:ext cx="5722975" cy="348836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MX" dirty="0">
                <a:solidFill>
                  <a:srgbClr val="000000"/>
                </a:solidFill>
                <a:latin typeface="Champagne &amp; Limousines" panose="020B0502020202020204" pitchFamily="34" charset="0"/>
                <a:cs typeface="Calibri"/>
              </a:rPr>
              <a:t>La baja motivación por el estudio es un problema común en muchos estudiantes y puede tener varias causas subyacentes (poco interés, poca confianza, objetivos difusos, estrés, ansiedad, problemas personales). Al implementar estrategias efectivas para abordar estas causas subyacentes, los educadores y padres pueden ayudar a los estudiantes a recuperar la motivación y el interés por el aprendizaje.    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07518E9B-A516-C795-0514-B99C25B291BB}"/>
              </a:ext>
            </a:extLst>
          </p:cNvPr>
          <p:cNvSpPr/>
          <p:nvPr/>
        </p:nvSpPr>
        <p:spPr>
          <a:xfrm>
            <a:off x="1069570" y="2760969"/>
            <a:ext cx="3082557" cy="2712189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MX" dirty="0">
                <a:solidFill>
                  <a:srgbClr val="000000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  <a:cs typeface="Calibri"/>
              </a:rPr>
              <a:t>Imagen    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08672914-99D5-2B4E-698A-C71456F7AB10}"/>
              </a:ext>
            </a:extLst>
          </p:cNvPr>
          <p:cNvSpPr/>
          <p:nvPr/>
        </p:nvSpPr>
        <p:spPr>
          <a:xfrm>
            <a:off x="12191998" y="0"/>
            <a:ext cx="3149601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MX" b="1" dirty="0">
                <a:solidFill>
                  <a:srgbClr val="E6275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Instrucciones: </a:t>
            </a:r>
          </a:p>
          <a:p>
            <a:pPr algn="ctr"/>
            <a:endParaRPr lang="es-MX" dirty="0"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s-MX" dirty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Título “¿Cómo construir un árbol problema? ”.</a:t>
            </a:r>
            <a:endParaRPr lang="es-MX" dirty="0">
              <a:latin typeface="Champagne &amp; Limousines" panose="020B0502020202020204" pitchFamily="34" charset="0"/>
              <a:ea typeface="Champagne &amp; Limousines" panose="020B0502020202020204" pitchFamily="34" charset="0"/>
              <a:cs typeface="Calibri"/>
            </a:endParaRPr>
          </a:p>
          <a:p>
            <a:pPr marL="342900" indent="-342900">
              <a:buFont typeface="+mj-lt"/>
              <a:buAutoNum type="arabicPeriod"/>
            </a:pPr>
            <a:r>
              <a:rPr lang="es-MX" dirty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Buscar en internet los pasos que se debe tener en cuentan al momento de desarrollar un árbol problema”.</a:t>
            </a:r>
            <a:endParaRPr lang="es-MX" dirty="0">
              <a:latin typeface="Champagne &amp; Limousines" panose="020B0502020202020204" pitchFamily="34" charset="0"/>
              <a:ea typeface="Champagne &amp; Limousines" panose="020B0502020202020204" pitchFamily="34" charset="0"/>
              <a:cs typeface="Calibri"/>
            </a:endParaRPr>
          </a:p>
          <a:p>
            <a:pPr marL="342900" indent="-342900">
              <a:buFont typeface="+mj-lt"/>
              <a:buAutoNum type="arabicPeriod"/>
            </a:pPr>
            <a:r>
              <a:rPr lang="es-MX" dirty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Imagen alusiva a un joven pensando.  </a:t>
            </a:r>
            <a:endParaRPr lang="es-MX" dirty="0">
              <a:latin typeface="Champagne &amp; Limousines" panose="020B0502020202020204" pitchFamily="34" charset="0"/>
              <a:ea typeface="Champagne &amp; Limousines" panose="020B0502020202020204" pitchFamily="34" charset="0"/>
              <a:cs typeface="Calibri"/>
            </a:endParaRP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E86C9FB0-6FAF-5B7D-2818-8B21E6A14FBF}"/>
              </a:ext>
            </a:extLst>
          </p:cNvPr>
          <p:cNvSpPr/>
          <p:nvPr/>
        </p:nvSpPr>
        <p:spPr>
          <a:xfrm>
            <a:off x="1317835" y="881389"/>
            <a:ext cx="606596" cy="609600"/>
          </a:xfrm>
          <a:prstGeom prst="ellipse">
            <a:avLst/>
          </a:prstGeom>
          <a:solidFill>
            <a:srgbClr val="F1B70C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s-MX" sz="2400" b="1">
                <a:solidFill>
                  <a:schemeClr val="bg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  <a:cs typeface="Calibri"/>
              </a:rPr>
              <a:t>1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A58BA756-2AA2-D7F9-A7B1-951E998F1EDF}"/>
              </a:ext>
            </a:extLst>
          </p:cNvPr>
          <p:cNvSpPr/>
          <p:nvPr/>
        </p:nvSpPr>
        <p:spPr>
          <a:xfrm>
            <a:off x="4455425" y="2269822"/>
            <a:ext cx="606596" cy="609600"/>
          </a:xfrm>
          <a:prstGeom prst="ellipse">
            <a:avLst/>
          </a:prstGeom>
          <a:solidFill>
            <a:srgbClr val="F1B70C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s-MX" sz="2400" b="1" dirty="0">
                <a:solidFill>
                  <a:schemeClr val="bg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  <a:cs typeface="Calibri"/>
              </a:rPr>
              <a:t>2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0DE1F5B-24B4-319D-CE87-4B12730E7A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566"/>
          <a:stretch/>
        </p:blipFill>
        <p:spPr>
          <a:xfrm>
            <a:off x="718195" y="2743179"/>
            <a:ext cx="3737230" cy="2712189"/>
          </a:xfrm>
          <a:prstGeom prst="rect">
            <a:avLst/>
          </a:prstGeom>
        </p:spPr>
      </p:pic>
      <p:sp>
        <p:nvSpPr>
          <p:cNvPr id="9" name="Elipse 8">
            <a:extLst>
              <a:ext uri="{FF2B5EF4-FFF2-40B4-BE49-F238E27FC236}">
                <a16:creationId xmlns:a16="http://schemas.microsoft.com/office/drawing/2014/main" id="{57B01F13-CE4C-F18F-06D7-C59E4928C5E8}"/>
              </a:ext>
            </a:extLst>
          </p:cNvPr>
          <p:cNvSpPr/>
          <p:nvPr/>
        </p:nvSpPr>
        <p:spPr>
          <a:xfrm>
            <a:off x="766272" y="2462223"/>
            <a:ext cx="606596" cy="609600"/>
          </a:xfrm>
          <a:prstGeom prst="ellipse">
            <a:avLst/>
          </a:prstGeom>
          <a:solidFill>
            <a:srgbClr val="F1B70C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s-MX" sz="2400" b="1">
                <a:solidFill>
                  <a:schemeClr val="bg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  <a:cs typeface="Calibri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788167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9753BABB-E65D-1A90-07D7-EA4E6D0CF095}"/>
              </a:ext>
            </a:extLst>
          </p:cNvPr>
          <p:cNvSpPr/>
          <p:nvPr/>
        </p:nvSpPr>
        <p:spPr>
          <a:xfrm>
            <a:off x="2489070" y="1265093"/>
            <a:ext cx="8229601" cy="61137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MX" dirty="0">
                <a:solidFill>
                  <a:srgbClr val="000000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  <a:cs typeface="Calibri"/>
              </a:rPr>
              <a:t>Estrategias poco innovadoras y llamativas que desmotivan a los estudiantes  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086FA906-F0CC-5374-B54F-AA969A7A2474}"/>
              </a:ext>
            </a:extLst>
          </p:cNvPr>
          <p:cNvSpPr/>
          <p:nvPr/>
        </p:nvSpPr>
        <p:spPr>
          <a:xfrm>
            <a:off x="1469394" y="2198949"/>
            <a:ext cx="2675342" cy="133084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MX" dirty="0">
                <a:solidFill>
                  <a:srgbClr val="000000"/>
                </a:solidFill>
                <a:latin typeface="Champagne &amp; Limousines" panose="020B0502020202020204" pitchFamily="34" charset="0"/>
                <a:cs typeface="Calibri"/>
              </a:rPr>
              <a:t>Poco interés, Poca confianza, Objetivos difusos, Estrés, Ansiedad, Problemas personales.</a:t>
            </a:r>
            <a:r>
              <a:rPr lang="es-MX" dirty="0">
                <a:solidFill>
                  <a:srgbClr val="000000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  <a:cs typeface="Calibri"/>
              </a:rPr>
              <a:t> 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FCB4EE02-0E95-F7B1-D62D-34D3DBCE8A40}"/>
              </a:ext>
            </a:extLst>
          </p:cNvPr>
          <p:cNvSpPr/>
          <p:nvPr/>
        </p:nvSpPr>
        <p:spPr>
          <a:xfrm>
            <a:off x="1428000" y="3642610"/>
            <a:ext cx="2675342" cy="3057993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CO" dirty="0">
                <a:solidFill>
                  <a:srgbClr val="000000"/>
                </a:solidFill>
                <a:latin typeface="Champagne &amp; Limousines" panose="020B0502020202020204" pitchFamily="34" charset="0"/>
                <a:cs typeface="Calibri"/>
              </a:rPr>
              <a:t>Bajo rendimiento académico, </a:t>
            </a:r>
            <a:r>
              <a:rPr lang="es-MX" dirty="0">
                <a:solidFill>
                  <a:srgbClr val="000000"/>
                </a:solidFill>
                <a:latin typeface="Champagne &amp; Limousines" panose="020B0502020202020204" pitchFamily="34" charset="0"/>
                <a:cs typeface="Calibri"/>
              </a:rPr>
              <a:t>Poca confianza en sus habilidades, </a:t>
            </a:r>
            <a:r>
              <a:rPr lang="es-CO" dirty="0">
                <a:solidFill>
                  <a:srgbClr val="000000"/>
                </a:solidFill>
                <a:latin typeface="Champagne &amp; Limousines" panose="020B0502020202020204" pitchFamily="34" charset="0"/>
                <a:cs typeface="Calibri"/>
              </a:rPr>
              <a:t>Problemas de comportamiento, Bajas oportunidades, Bajas habilidades sociales, Problemas emocionales, D</a:t>
            </a:r>
            <a:r>
              <a:rPr lang="es-MX" dirty="0">
                <a:solidFill>
                  <a:srgbClr val="000000"/>
                </a:solidFill>
                <a:latin typeface="Champagne &amp; Limousines" panose="020B0502020202020204" pitchFamily="34" charset="0"/>
                <a:cs typeface="Calibri"/>
              </a:rPr>
              <a:t>ificultades para la vida futura.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7921ABF3-D9DC-08C6-A458-19B30FFFD9EE}"/>
              </a:ext>
            </a:extLst>
          </p:cNvPr>
          <p:cNvSpPr/>
          <p:nvPr/>
        </p:nvSpPr>
        <p:spPr>
          <a:xfrm>
            <a:off x="4720358" y="2180378"/>
            <a:ext cx="3083745" cy="422042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s-MX" dirty="0">
              <a:solidFill>
                <a:srgbClr val="000000"/>
              </a:solidFill>
              <a:latin typeface="Champagne &amp; Limousines" panose="020B0502020202020204" pitchFamily="34" charset="0"/>
              <a:cs typeface="Calibri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0DA0EF69-760E-21C9-2E99-330A000D6943}"/>
              </a:ext>
            </a:extLst>
          </p:cNvPr>
          <p:cNvSpPr/>
          <p:nvPr/>
        </p:nvSpPr>
        <p:spPr>
          <a:xfrm>
            <a:off x="8517934" y="1941332"/>
            <a:ext cx="2440031" cy="489260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MX" dirty="0">
                <a:solidFill>
                  <a:srgbClr val="000000"/>
                </a:solidFill>
                <a:latin typeface="Champagne &amp; Limousines" panose="020B0502020202020204" pitchFamily="34" charset="0"/>
                <a:cs typeface="Calibri"/>
              </a:rPr>
              <a:t>La poca motivación por el estudio puede tener una serie de efectos negativos en los estudiantes, incluyendo problemas académicos, emocionales, sociales y de comportamiento. Para abordar estos efectos, es importante que los </a:t>
            </a:r>
            <a:r>
              <a:rPr lang="es-MX" b="1" dirty="0">
                <a:solidFill>
                  <a:srgbClr val="000000"/>
                </a:solidFill>
                <a:latin typeface="Champagne &amp; Limousines" panose="020B0502020202020204" pitchFamily="34" charset="0"/>
                <a:cs typeface="Calibri"/>
              </a:rPr>
              <a:t>educadores y padres trabajen juntos</a:t>
            </a:r>
            <a:r>
              <a:rPr lang="es-MX" dirty="0">
                <a:solidFill>
                  <a:srgbClr val="000000"/>
                </a:solidFill>
                <a:latin typeface="Champagne &amp; Limousines" panose="020B0502020202020204" pitchFamily="34" charset="0"/>
                <a:cs typeface="Calibri"/>
              </a:rPr>
              <a:t> para fomentar un ambiente de aprendizaje motivador y apoyar a los estudiantes en su camino hacia el éxito.  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0D9E6D5C-2959-BC70-9182-456DAFDE4E72}"/>
              </a:ext>
            </a:extLst>
          </p:cNvPr>
          <p:cNvSpPr/>
          <p:nvPr/>
        </p:nvSpPr>
        <p:spPr>
          <a:xfrm>
            <a:off x="12191998" y="0"/>
            <a:ext cx="3149601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MX" b="1" dirty="0">
                <a:solidFill>
                  <a:srgbClr val="E6275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Instrucciones: </a:t>
            </a:r>
          </a:p>
          <a:p>
            <a:pPr algn="ctr"/>
            <a:endParaRPr lang="es-MX" dirty="0"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s-MX" dirty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Titulo “Ejemplo de árbol problema”.</a:t>
            </a:r>
            <a:endParaRPr lang="es-MX" dirty="0">
              <a:latin typeface="Champagne &amp; Limousines" panose="020B0502020202020204" pitchFamily="34" charset="0"/>
              <a:ea typeface="Champagne &amp; Limousines" panose="020B0502020202020204" pitchFamily="34" charset="0"/>
              <a:cs typeface="Calibri"/>
            </a:endParaRPr>
          </a:p>
          <a:p>
            <a:pPr marL="342900" indent="-342900">
              <a:buFont typeface="+mj-lt"/>
              <a:buAutoNum type="arabicPeriod"/>
            </a:pPr>
            <a:r>
              <a:rPr lang="es-MX" dirty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Texto correspondiente a los </a:t>
            </a:r>
            <a:r>
              <a:rPr lang="es-MX" b="1" dirty="0">
                <a:solidFill>
                  <a:srgbClr val="E6275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efectos</a:t>
            </a:r>
            <a:r>
              <a:rPr lang="es-MX" b="1" dirty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 </a:t>
            </a:r>
            <a:r>
              <a:rPr lang="es-MX" dirty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del problema que se presente en la IE.</a:t>
            </a:r>
            <a:endParaRPr lang="es-MX" dirty="0">
              <a:latin typeface="Champagne &amp; Limousines" panose="020B0502020202020204" pitchFamily="34" charset="0"/>
              <a:ea typeface="Champagne &amp; Limousines" panose="020B0502020202020204" pitchFamily="34" charset="0"/>
              <a:cs typeface="Calibri"/>
            </a:endParaRPr>
          </a:p>
          <a:p>
            <a:pPr marL="342900" indent="-342900">
              <a:buFont typeface="+mj-lt"/>
              <a:buAutoNum type="arabicPeriod"/>
            </a:pPr>
            <a:r>
              <a:rPr lang="es-MX" dirty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Texto correspondiente a las </a:t>
            </a:r>
            <a:r>
              <a:rPr lang="es-MX" b="1" dirty="0">
                <a:solidFill>
                  <a:srgbClr val="E6275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causas</a:t>
            </a:r>
            <a:r>
              <a:rPr lang="es-MX" dirty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 que se presente en la IE.</a:t>
            </a:r>
            <a:endParaRPr lang="es-MX" dirty="0">
              <a:latin typeface="Champagne &amp; Limousines" panose="020B0502020202020204" pitchFamily="34" charset="0"/>
              <a:ea typeface="Champagne &amp; Limousines" panose="020B0502020202020204" pitchFamily="34" charset="0"/>
              <a:cs typeface="Calibri"/>
            </a:endParaRPr>
          </a:p>
          <a:p>
            <a:pPr marL="342900" indent="-342900">
              <a:buFont typeface="+mj-lt"/>
              <a:buAutoNum type="arabicPeriod"/>
            </a:pPr>
            <a:r>
              <a:rPr lang="es-MX" dirty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Texto correspondiente al </a:t>
            </a:r>
            <a:r>
              <a:rPr lang="es-MX" b="1" dirty="0">
                <a:solidFill>
                  <a:srgbClr val="E6275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problema</a:t>
            </a:r>
            <a:r>
              <a:rPr lang="es-MX" b="1" dirty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 </a:t>
            </a:r>
            <a:r>
              <a:rPr lang="es-MX" dirty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que se presente en la IE.</a:t>
            </a:r>
            <a:endParaRPr lang="es-MX" dirty="0">
              <a:latin typeface="Champagne &amp; Limousines" panose="020B0502020202020204" pitchFamily="34" charset="0"/>
              <a:ea typeface="Champagne &amp; Limousines" panose="020B0502020202020204" pitchFamily="34" charset="0"/>
              <a:cs typeface="Calibri"/>
            </a:endParaRPr>
          </a:p>
          <a:p>
            <a:pPr marL="342900" indent="-342900">
              <a:buFont typeface="+mj-lt"/>
              <a:buAutoNum type="arabicPeriod"/>
            </a:pPr>
            <a:r>
              <a:rPr lang="es-MX" dirty="0">
                <a:solidFill>
                  <a:schemeClr val="tx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  <a:cs typeface="+mn-lt"/>
              </a:rPr>
              <a:t>Imagen alusiva a un árbol con raíces, tronco y hojas. </a:t>
            </a:r>
            <a:endParaRPr lang="es-MX" b="1" dirty="0">
              <a:solidFill>
                <a:schemeClr val="tx1"/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  <a:p>
            <a:endParaRPr lang="es-MX" b="1" dirty="0">
              <a:solidFill>
                <a:srgbClr val="FF0000"/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92517483-3192-5E8D-DA35-316612F02EE9}"/>
              </a:ext>
            </a:extLst>
          </p:cNvPr>
          <p:cNvSpPr/>
          <p:nvPr/>
        </p:nvSpPr>
        <p:spPr>
          <a:xfrm>
            <a:off x="8158769" y="3793025"/>
            <a:ext cx="606596" cy="609600"/>
          </a:xfrm>
          <a:prstGeom prst="ellipse">
            <a:avLst/>
          </a:prstGeom>
          <a:solidFill>
            <a:srgbClr val="F1B70C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s-MX" sz="2400" b="1">
                <a:solidFill>
                  <a:schemeClr val="bg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  <a:cs typeface="Calibri"/>
              </a:rPr>
              <a:t>4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3DE434F2-9142-2080-636E-F285B76D5E44}"/>
              </a:ext>
            </a:extLst>
          </p:cNvPr>
          <p:cNvSpPr/>
          <p:nvPr/>
        </p:nvSpPr>
        <p:spPr>
          <a:xfrm>
            <a:off x="3883544" y="4212433"/>
            <a:ext cx="606596" cy="609600"/>
          </a:xfrm>
          <a:prstGeom prst="ellipse">
            <a:avLst/>
          </a:prstGeom>
          <a:solidFill>
            <a:srgbClr val="F1B70C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s-MX" sz="2400" b="1" dirty="0">
                <a:solidFill>
                  <a:schemeClr val="bg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  <a:cs typeface="Calibri"/>
              </a:rPr>
              <a:t>3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63F39D4E-921A-F315-2CC2-75EA974C62E0}"/>
              </a:ext>
            </a:extLst>
          </p:cNvPr>
          <p:cNvSpPr/>
          <p:nvPr/>
        </p:nvSpPr>
        <p:spPr>
          <a:xfrm>
            <a:off x="3759096" y="1894149"/>
            <a:ext cx="606596" cy="609600"/>
          </a:xfrm>
          <a:prstGeom prst="ellipse">
            <a:avLst/>
          </a:prstGeom>
          <a:solidFill>
            <a:srgbClr val="F1B70C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s-MX" sz="2400" b="1">
                <a:solidFill>
                  <a:schemeClr val="bg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  <a:cs typeface="Calibri"/>
              </a:rPr>
              <a:t>2</a:t>
            </a: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DB8DBB80-0B7E-76E2-778C-E6E7F3A61468}"/>
              </a:ext>
            </a:extLst>
          </p:cNvPr>
          <p:cNvSpPr/>
          <p:nvPr/>
        </p:nvSpPr>
        <p:spPr>
          <a:xfrm>
            <a:off x="2185772" y="961179"/>
            <a:ext cx="606596" cy="609600"/>
          </a:xfrm>
          <a:prstGeom prst="ellipse">
            <a:avLst/>
          </a:prstGeom>
          <a:solidFill>
            <a:srgbClr val="F1B70C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s-MX" sz="2400" b="1" dirty="0">
                <a:solidFill>
                  <a:schemeClr val="bg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  <a:cs typeface="Calibri"/>
              </a:rPr>
              <a:t>1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CBAC24A8-A04B-DEA2-0FA5-2D7BEA7B2976}"/>
              </a:ext>
            </a:extLst>
          </p:cNvPr>
          <p:cNvSpPr/>
          <p:nvPr/>
        </p:nvSpPr>
        <p:spPr>
          <a:xfrm>
            <a:off x="7457929" y="2051644"/>
            <a:ext cx="606596" cy="609600"/>
          </a:xfrm>
          <a:prstGeom prst="ellipse">
            <a:avLst/>
          </a:prstGeom>
          <a:solidFill>
            <a:srgbClr val="F1B70C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s-MX" sz="2400" b="1" dirty="0">
                <a:solidFill>
                  <a:schemeClr val="bg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  <a:cs typeface="Calibri"/>
              </a:rPr>
              <a:t>5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02FE7E2-8D8E-402C-5D02-2FBF27E965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1772" y="3149407"/>
            <a:ext cx="3090580" cy="228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964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9753BABB-E65D-1A90-07D7-EA4E6D0CF095}"/>
              </a:ext>
            </a:extLst>
          </p:cNvPr>
          <p:cNvSpPr/>
          <p:nvPr/>
        </p:nvSpPr>
        <p:spPr>
          <a:xfrm>
            <a:off x="4880914" y="763855"/>
            <a:ext cx="7168333" cy="401841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MX" sz="2400" dirty="0">
                <a:solidFill>
                  <a:srgbClr val="000000"/>
                </a:solidFill>
                <a:latin typeface="Champagne &amp; Limousines" panose="020B0502020202020204" pitchFamily="34" charset="0"/>
                <a:cs typeface="Calibri"/>
              </a:rPr>
              <a:t>Los estudiantes son más propensos a estar motivados cuando se sienten </a:t>
            </a:r>
            <a:r>
              <a:rPr lang="es-MX" sz="2400" b="1" dirty="0">
                <a:solidFill>
                  <a:srgbClr val="000000"/>
                </a:solidFill>
                <a:latin typeface="Champagne &amp; Limousines" panose="020B0502020202020204" pitchFamily="34" charset="0"/>
                <a:cs typeface="Calibri"/>
              </a:rPr>
              <a:t>valorados, respetados y apoyados </a:t>
            </a:r>
            <a:r>
              <a:rPr lang="es-MX" sz="2400" dirty="0">
                <a:solidFill>
                  <a:srgbClr val="000000"/>
                </a:solidFill>
                <a:latin typeface="Champagne &amp; Limousines" panose="020B0502020202020204" pitchFamily="34" charset="0"/>
                <a:cs typeface="Calibri"/>
              </a:rPr>
              <a:t>en su camino hacia el éxito académico. Es importante crear ambientes de aprendizaje positivos que estimulen y agraden a nuestros estudiantes. Sabemos que es una problemática muy común en nuestras instituciones, y por tanto invitamos a que trabajemos juntos para alcanzar soluciones y estrategias que favorezcan los procesos de enseñanza y aprendizaje de los niños, niñas y adolescentes.</a:t>
            </a:r>
            <a:endParaRPr lang="es-MX" sz="1600" dirty="0">
              <a:solidFill>
                <a:srgbClr val="000000"/>
              </a:solidFill>
              <a:latin typeface="Champagne &amp; Limousines" panose="020B0502020202020204" pitchFamily="34" charset="0"/>
              <a:cs typeface="Calibri"/>
              <a:sym typeface="Arial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240E1A9F-FD3C-8CFA-8928-54CF735122FB}"/>
              </a:ext>
            </a:extLst>
          </p:cNvPr>
          <p:cNvSpPr/>
          <p:nvPr/>
        </p:nvSpPr>
        <p:spPr>
          <a:xfrm>
            <a:off x="1403156" y="2208331"/>
            <a:ext cx="2103863" cy="284926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MX" dirty="0">
                <a:solidFill>
                  <a:srgbClr val="000000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  <a:cs typeface="Calibri"/>
              </a:rPr>
              <a:t>  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36742E8D-07CF-5CD3-15F8-58595A8E62EE}"/>
              </a:ext>
            </a:extLst>
          </p:cNvPr>
          <p:cNvSpPr/>
          <p:nvPr/>
        </p:nvSpPr>
        <p:spPr>
          <a:xfrm>
            <a:off x="12191998" y="0"/>
            <a:ext cx="3149601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MX" dirty="0"/>
              <a:t>Instrucciones: </a:t>
            </a:r>
            <a:endParaRPr lang="es-MX"/>
          </a:p>
          <a:p>
            <a:pPr algn="ctr"/>
            <a:endParaRPr lang="es-MX"/>
          </a:p>
          <a:p>
            <a:pPr marL="342900" indent="-342900">
              <a:buAutoNum type="arabicPeriod"/>
            </a:pPr>
            <a:r>
              <a:rPr lang="es-MX" dirty="0"/>
              <a:t>Imagen animada de aplausos. </a:t>
            </a:r>
            <a:endParaRPr lang="es-MX" dirty="0">
              <a:cs typeface="Calibri"/>
            </a:endParaRPr>
          </a:p>
          <a:p>
            <a:pPr marL="342900" indent="-342900">
              <a:buAutoNum type="arabicPeriod"/>
            </a:pPr>
            <a:r>
              <a:rPr lang="es-MX" dirty="0"/>
              <a:t>Texto de felicitación y agradecimiento. </a:t>
            </a:r>
            <a:endParaRPr lang="es-MX" dirty="0">
              <a:cs typeface="Calibri"/>
            </a:endParaRP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768A1F0D-C67F-2B44-A6C6-B35506E6F11C}"/>
              </a:ext>
            </a:extLst>
          </p:cNvPr>
          <p:cNvSpPr/>
          <p:nvPr/>
        </p:nvSpPr>
        <p:spPr>
          <a:xfrm>
            <a:off x="4577616" y="669641"/>
            <a:ext cx="606596" cy="609600"/>
          </a:xfrm>
          <a:prstGeom prst="ellipse">
            <a:avLst/>
          </a:prstGeom>
          <a:solidFill>
            <a:srgbClr val="F1B70C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s-MX" sz="2400" b="1" dirty="0">
                <a:solidFill>
                  <a:schemeClr val="bg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  <a:cs typeface="Calibri"/>
              </a:rPr>
              <a:t>2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C883985-0A75-F44D-EE6C-E64B0774D4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84"/>
          <a:stretch/>
        </p:blipFill>
        <p:spPr>
          <a:xfrm>
            <a:off x="87890" y="2207445"/>
            <a:ext cx="4710233" cy="3144219"/>
          </a:xfrm>
          <a:prstGeom prst="rect">
            <a:avLst/>
          </a:prstGeom>
        </p:spPr>
      </p:pic>
      <p:sp>
        <p:nvSpPr>
          <p:cNvPr id="7" name="Elipse 6">
            <a:extLst>
              <a:ext uri="{FF2B5EF4-FFF2-40B4-BE49-F238E27FC236}">
                <a16:creationId xmlns:a16="http://schemas.microsoft.com/office/drawing/2014/main" id="{4285C612-D32B-C7A9-D933-742A2E8BCAE2}"/>
              </a:ext>
            </a:extLst>
          </p:cNvPr>
          <p:cNvSpPr/>
          <p:nvPr/>
        </p:nvSpPr>
        <p:spPr>
          <a:xfrm>
            <a:off x="3203721" y="1902645"/>
            <a:ext cx="606596" cy="609600"/>
          </a:xfrm>
          <a:prstGeom prst="ellipse">
            <a:avLst/>
          </a:prstGeom>
          <a:solidFill>
            <a:srgbClr val="F1B70C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s-MX" sz="2400" b="1" dirty="0">
                <a:solidFill>
                  <a:schemeClr val="bg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  <a:cs typeface="Calibri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51766984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566</Words>
  <Application>Microsoft Office PowerPoint</Application>
  <PresentationFormat>Panorámica</PresentationFormat>
  <Paragraphs>69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Champagne &amp; Limousines</vt:lpstr>
      <vt:lpstr>Open Sans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Dairo Ruíz Tapia</dc:creator>
  <cp:lastModifiedBy>Miguel Sandoval</cp:lastModifiedBy>
  <cp:revision>63</cp:revision>
  <dcterms:created xsi:type="dcterms:W3CDTF">2023-03-08T20:51:56Z</dcterms:created>
  <dcterms:modified xsi:type="dcterms:W3CDTF">2023-04-12T16:52:10Z</dcterms:modified>
</cp:coreProperties>
</file>