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311" r:id="rId4"/>
    <p:sldId id="268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C44F4-68FD-474E-8806-2C5B20631BBE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F4CA6-2A04-4580-9D4B-1B5CBF0F4F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081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1092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e1d838b62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e1d838b62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812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c6a01074ef_0_17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c6a01074ef_0_17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6027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" name="Google Shape;1789;ge1d838b627_4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0" name="Google Shape;1790;ge1d838b627_4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734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6C75BA-E831-EAAD-4FA9-6A4C7AFB5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CC5AE6-0434-2400-D256-81DC243A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3E46E7-D257-1B9D-E2BB-6D0DEBA9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126154-519F-05C5-1F93-B6FCF04F2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61FB57-3639-7CA6-97FB-40983781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832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3364A-6BCF-B3B8-B90B-E96F6281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02A424-72A5-5A6D-29EA-861161324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FA38B3-7F3E-A78C-FD18-D28B8401C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B897D0-E57A-B6FC-CD02-AFF1AC30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124563-B2BC-EE8C-C7A0-F4BD0792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012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3E8E05-938D-E7F1-E529-C2197FFBB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1C9E19-3331-DDB6-B60B-E8FE13F8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2EC3D4-E94E-DCD6-1A3C-868C3988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98E9FA-CD14-A551-0A94-0831063A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4D72BF-E21A-BCE7-A8A7-789DF9DB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85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>
            <a:spLocks noGrp="1"/>
          </p:cNvSpPr>
          <p:nvPr>
            <p:ph type="subTitle" idx="1"/>
          </p:nvPr>
        </p:nvSpPr>
        <p:spPr>
          <a:xfrm>
            <a:off x="5207600" y="4506900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3"/>
          <p:cNvSpPr txBox="1">
            <a:spLocks noGrp="1"/>
          </p:cNvSpPr>
          <p:nvPr>
            <p:ph type="subTitle" idx="2"/>
          </p:nvPr>
        </p:nvSpPr>
        <p:spPr>
          <a:xfrm>
            <a:off x="1854800" y="4506900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title"/>
          </p:nvPr>
        </p:nvSpPr>
        <p:spPr>
          <a:xfrm>
            <a:off x="951000" y="697367"/>
            <a:ext cx="10290000" cy="72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15" name="Google Shape;215;p13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1854800" y="1912633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6" name="Google Shape;216;p13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5207600" y="1912633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7" name="Google Shape;217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854800" y="3989716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8" name="Google Shape;218;p13">
            <a:hlinkClick r:id="" action="ppaction://noaction"/>
          </p:cNvPr>
          <p:cNvSpPr txBox="1">
            <a:spLocks noGrp="1"/>
          </p:cNvSpPr>
          <p:nvPr>
            <p:ph type="subTitle" idx="6"/>
          </p:nvPr>
        </p:nvSpPr>
        <p:spPr>
          <a:xfrm>
            <a:off x="5207600" y="3989716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subTitle" idx="7"/>
          </p:nvPr>
        </p:nvSpPr>
        <p:spPr>
          <a:xfrm>
            <a:off x="1854800" y="2433612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8"/>
          </p:nvPr>
        </p:nvSpPr>
        <p:spPr>
          <a:xfrm>
            <a:off x="5207600" y="2433612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3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1056233" y="1912633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22" name="Google Shape;222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4419600" y="1912633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23" name="Google Shape;223;p13">
            <a:hlinkClick r:id="" action="ppaction://noaction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1056233" y="3989701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24" name="Google Shape;224;p13">
            <a:hlinkClick r:id="" action="ppaction://noaction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4419600" y="3989701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subTitle" idx="16"/>
          </p:nvPr>
        </p:nvSpPr>
        <p:spPr>
          <a:xfrm>
            <a:off x="8570967" y="4506900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3">
            <a:hlinkClick r:id="" action="ppaction://noaction"/>
          </p:cNvPr>
          <p:cNvSpPr txBox="1">
            <a:spLocks noGrp="1"/>
          </p:cNvSpPr>
          <p:nvPr>
            <p:ph type="subTitle" idx="17"/>
          </p:nvPr>
        </p:nvSpPr>
        <p:spPr>
          <a:xfrm>
            <a:off x="8570967" y="1912633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7" name="Google Shape;227;p13">
            <a:hlinkClick r:id="" action="ppaction://noaction"/>
          </p:cNvPr>
          <p:cNvSpPr txBox="1">
            <a:spLocks noGrp="1"/>
          </p:cNvSpPr>
          <p:nvPr>
            <p:ph type="subTitle" idx="18"/>
          </p:nvPr>
        </p:nvSpPr>
        <p:spPr>
          <a:xfrm>
            <a:off x="8570967" y="3989716"/>
            <a:ext cx="2564800" cy="606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subTitle" idx="19"/>
          </p:nvPr>
        </p:nvSpPr>
        <p:spPr>
          <a:xfrm>
            <a:off x="8570967" y="2433612"/>
            <a:ext cx="2564800" cy="137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>
            <a:hlinkClick r:id="" action="ppaction://noaction"/>
          </p:cNvPr>
          <p:cNvSpPr txBox="1">
            <a:spLocks noGrp="1"/>
          </p:cNvSpPr>
          <p:nvPr>
            <p:ph type="title" idx="20" hasCustomPrompt="1"/>
          </p:nvPr>
        </p:nvSpPr>
        <p:spPr>
          <a:xfrm>
            <a:off x="7782967" y="1912633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30" name="Google Shape;230;p13">
            <a:hlinkClick r:id="" action="ppaction://noaction"/>
          </p:cNvPr>
          <p:cNvSpPr txBox="1">
            <a:spLocks noGrp="1"/>
          </p:cNvSpPr>
          <p:nvPr>
            <p:ph type="title" idx="21" hasCustomPrompt="1"/>
          </p:nvPr>
        </p:nvSpPr>
        <p:spPr>
          <a:xfrm>
            <a:off x="7782967" y="3989701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23" name="Freeform 5"/>
          <p:cNvSpPr>
            <a:spLocks/>
          </p:cNvSpPr>
          <p:nvPr userDrawn="1"/>
        </p:nvSpPr>
        <p:spPr bwMode="auto">
          <a:xfrm>
            <a:off x="0" y="6128512"/>
            <a:ext cx="12192000" cy="729488"/>
          </a:xfrm>
          <a:custGeom>
            <a:avLst/>
            <a:gdLst>
              <a:gd name="T0" fmla="*/ 0 w 3841"/>
              <a:gd name="T1" fmla="*/ 0 h 537"/>
              <a:gd name="T2" fmla="*/ 1211 w 3841"/>
              <a:gd name="T3" fmla="*/ 266 h 537"/>
              <a:gd name="T4" fmla="*/ 3128 w 3841"/>
              <a:gd name="T5" fmla="*/ 387 h 537"/>
              <a:gd name="T6" fmla="*/ 3841 w 3841"/>
              <a:gd name="T7" fmla="*/ 537 h 537"/>
              <a:gd name="T8" fmla="*/ 0 w 3841"/>
              <a:gd name="T9" fmla="*/ 537 h 537"/>
              <a:gd name="T10" fmla="*/ 0 w 3841"/>
              <a:gd name="T11" fmla="*/ 0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41" h="537">
                <a:moveTo>
                  <a:pt x="0" y="0"/>
                </a:moveTo>
                <a:cubicBezTo>
                  <a:pt x="0" y="0"/>
                  <a:pt x="410" y="176"/>
                  <a:pt x="1211" y="266"/>
                </a:cubicBezTo>
                <a:cubicBezTo>
                  <a:pt x="2012" y="356"/>
                  <a:pt x="3128" y="387"/>
                  <a:pt x="3128" y="387"/>
                </a:cubicBezTo>
                <a:cubicBezTo>
                  <a:pt x="3128" y="387"/>
                  <a:pt x="3748" y="435"/>
                  <a:pt x="3841" y="537"/>
                </a:cubicBezTo>
                <a:cubicBezTo>
                  <a:pt x="0" y="537"/>
                  <a:pt x="0" y="537"/>
                  <a:pt x="0" y="53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s-AR" sz="2400"/>
          </a:p>
        </p:txBody>
      </p:sp>
    </p:spTree>
    <p:extLst>
      <p:ext uri="{BB962C8B-B14F-4D97-AF65-F5344CB8AC3E}">
        <p14:creationId xmlns:p14="http://schemas.microsoft.com/office/powerpoint/2010/main" val="2640046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1_Table of content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2557200" y="2189567"/>
            <a:ext cx="3434400" cy="70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1"/>
          </p:nvPr>
        </p:nvSpPr>
        <p:spPr>
          <a:xfrm>
            <a:off x="2566800" y="2870000"/>
            <a:ext cx="34344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idx="2"/>
          </p:nvPr>
        </p:nvSpPr>
        <p:spPr>
          <a:xfrm>
            <a:off x="7339800" y="2189567"/>
            <a:ext cx="3434400" cy="70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3"/>
          </p:nvPr>
        </p:nvSpPr>
        <p:spPr>
          <a:xfrm>
            <a:off x="7339800" y="2870000"/>
            <a:ext cx="34344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4"/>
          </p:nvPr>
        </p:nvSpPr>
        <p:spPr>
          <a:xfrm>
            <a:off x="2566800" y="3908304"/>
            <a:ext cx="3434400" cy="70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5"/>
          </p:nvPr>
        </p:nvSpPr>
        <p:spPr>
          <a:xfrm>
            <a:off x="2566800" y="4588737"/>
            <a:ext cx="34344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6"/>
          </p:nvPr>
        </p:nvSpPr>
        <p:spPr>
          <a:xfrm>
            <a:off x="7339800" y="3908304"/>
            <a:ext cx="3410000" cy="70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7"/>
          </p:nvPr>
        </p:nvSpPr>
        <p:spPr>
          <a:xfrm>
            <a:off x="7339800" y="4588737"/>
            <a:ext cx="34344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8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9" hasCustomPrompt="1"/>
          </p:nvPr>
        </p:nvSpPr>
        <p:spPr>
          <a:xfrm>
            <a:off x="1417800" y="2452689"/>
            <a:ext cx="1056400" cy="5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5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title" idx="13" hasCustomPrompt="1"/>
          </p:nvPr>
        </p:nvSpPr>
        <p:spPr>
          <a:xfrm>
            <a:off x="1417800" y="4167499"/>
            <a:ext cx="1056400" cy="5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5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14" hasCustomPrompt="1"/>
          </p:nvPr>
        </p:nvSpPr>
        <p:spPr>
          <a:xfrm>
            <a:off x="6074601" y="2452689"/>
            <a:ext cx="1056400" cy="5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5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5" hasCustomPrompt="1"/>
          </p:nvPr>
        </p:nvSpPr>
        <p:spPr>
          <a:xfrm>
            <a:off x="6074601" y="4153300"/>
            <a:ext cx="1056400" cy="5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533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 rotWithShape="1">
          <a:blip r:embed="rId2"/>
          <a:srcRect l="3873"/>
          <a:stretch/>
        </p:blipFill>
        <p:spPr>
          <a:xfrm>
            <a:off x="0" y="1353004"/>
            <a:ext cx="4954621" cy="95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57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>
            <a:spLocks noGrp="1"/>
          </p:cNvSpPr>
          <p:nvPr>
            <p:ph type="title"/>
          </p:nvPr>
        </p:nvSpPr>
        <p:spPr>
          <a:xfrm>
            <a:off x="1967333" y="1873667"/>
            <a:ext cx="22952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subTitle" idx="1"/>
          </p:nvPr>
        </p:nvSpPr>
        <p:spPr>
          <a:xfrm>
            <a:off x="1557267" y="2414367"/>
            <a:ext cx="3115200" cy="10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26"/>
          <p:cNvSpPr txBox="1">
            <a:spLocks noGrp="1"/>
          </p:cNvSpPr>
          <p:nvPr>
            <p:ph type="title" idx="2"/>
          </p:nvPr>
        </p:nvSpPr>
        <p:spPr>
          <a:xfrm>
            <a:off x="4948399" y="3084300"/>
            <a:ext cx="22952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4" name="Google Shape;194;p26"/>
          <p:cNvSpPr txBox="1">
            <a:spLocks noGrp="1"/>
          </p:cNvSpPr>
          <p:nvPr>
            <p:ph type="subTitle" idx="3"/>
          </p:nvPr>
        </p:nvSpPr>
        <p:spPr>
          <a:xfrm>
            <a:off x="4538400" y="3624003"/>
            <a:ext cx="3115200" cy="10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6"/>
          <p:cNvSpPr txBox="1">
            <a:spLocks noGrp="1"/>
          </p:cNvSpPr>
          <p:nvPr>
            <p:ph type="title" idx="4"/>
          </p:nvPr>
        </p:nvSpPr>
        <p:spPr>
          <a:xfrm>
            <a:off x="7929532" y="1873667"/>
            <a:ext cx="22952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6" name="Google Shape;196;p26"/>
          <p:cNvSpPr txBox="1">
            <a:spLocks noGrp="1"/>
          </p:cNvSpPr>
          <p:nvPr>
            <p:ph type="subTitle" idx="5"/>
          </p:nvPr>
        </p:nvSpPr>
        <p:spPr>
          <a:xfrm>
            <a:off x="7519533" y="2414367"/>
            <a:ext cx="3115200" cy="10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26"/>
          <p:cNvSpPr txBox="1">
            <a:spLocks noGrp="1"/>
          </p:cNvSpPr>
          <p:nvPr>
            <p:ph type="title" idx="6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877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D783F-C2FA-10A0-29C3-58D158F0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DB35A1-5942-B285-02C6-D92965FE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4068E9-28A5-70A7-3492-B03C1D433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4AF247-72EB-9FC6-1C3E-09A0F77E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8EBE93-5ED4-B593-BDF9-F6088628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347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CCD8B-92D5-BED8-4B0C-51F197E00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B53BAE-1CEA-3772-A148-1D37A48CB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CD3AB5-7486-A11F-4BA7-953C2CD1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3C0BC3-D1A2-1419-4DB8-42604DB52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E3D0E-D50D-7D3A-B4AD-A5CA4D17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213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4DB43-CD80-1594-F82C-C652AC2E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94B1C-C256-8104-2B1A-CA21DF43E3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EA74C7-9B29-969B-02DF-383123316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9C5340-5C92-F49F-FE30-B0380D3DE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35BCE1-C719-C768-A9E6-7C80F882D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F8C2C1-6B9F-436D-28F8-895E77B6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313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528C2-E718-CFCF-3EE0-169B5006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3151E6-8D17-C0A0-BFC4-54BFA826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9A5D22-36EF-9E8F-739F-6DC451C9C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E9AF35-A648-AE61-81B1-8630037EA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CEEDA0-196F-73FA-BEF4-7C9A5818FC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11B25C-CC8B-FEC3-DBCD-12DD5C99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3F3EF7-23A8-277B-8A12-701DC56A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2C6A95-C0A9-021F-922B-CC3F647B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60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6917D-55F9-F5C2-8525-6F654650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75E74CC-24DF-E908-818A-F16D1C1B6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30F36-2650-400B-460D-91EC5A93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6DC70CA-377A-F8F2-EB70-F33F6253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64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6C2232-16CF-C1FB-EE44-0C74EBE7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551AD6-F0A7-DB3B-02DC-C709BFBE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C9184A-9D09-4C0D-16FB-933A0D17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82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A5A7D-A80D-3D14-66ED-EE2B7BD6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9C25B3-E5F3-BBEF-72A7-F13F3DF7F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C44D71-42E3-5F3F-AB80-62416CB61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673B74-B2F7-0CF2-B6F9-66520A13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CA4C0-D877-77AA-8C37-D47784AE2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A7CA2B-B098-5141-B09C-29086248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430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1240AD-C59D-8FF3-5681-27E14CBE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D72AE1-5E70-D41C-B7E8-E00D24F47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E837CC-F31F-1F80-69C7-F035233EE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3814B9-43C3-F9C9-568F-17EFD3C5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458C56-CFA5-B1F4-0C29-55D6309E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82E12E-AA6A-D983-3AFF-C6656C38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32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56AC18E-D607-156D-C29D-2B5941C3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04BB2A-2A46-3DC8-7CDC-B1B2FF112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CEE4E-C7F0-4E26-23DF-948AE70BC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950D-D98F-404D-8A42-4B9B040216DB}" type="datetimeFigureOut">
              <a:rPr lang="es-CO" smtClean="0"/>
              <a:t>11/04/2023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83DFF0-DF9E-817C-A085-3373D0D2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DF7F8F-EA7A-505B-653F-7CBDEED25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E9FCA-D49D-42ED-B826-E0AE0FB82A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337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6604929"/>
            <a:ext cx="12192000" cy="2530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/>
          </a:p>
        </p:txBody>
      </p:sp>
      <p:sp>
        <p:nvSpPr>
          <p:cNvPr id="277" name="Google Shape;277;p36"/>
          <p:cNvSpPr txBox="1">
            <a:spLocks noGrp="1"/>
          </p:cNvSpPr>
          <p:nvPr>
            <p:ph type="subTitle" idx="1"/>
          </p:nvPr>
        </p:nvSpPr>
        <p:spPr>
          <a:xfrm>
            <a:off x="196057" y="5499811"/>
            <a:ext cx="7471600" cy="809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s-CO" dirty="0"/>
              <a:t>J</a:t>
            </a:r>
            <a:r>
              <a:rPr lang="en" dirty="0"/>
              <a:t>aime Andrés Lozada Álvarez</a:t>
            </a:r>
          </a:p>
          <a:p>
            <a:pPr>
              <a:spcBef>
                <a:spcPts val="0"/>
              </a:spcBef>
            </a:pPr>
            <a:r>
              <a:rPr lang="en" dirty="0"/>
              <a:t>IE Ismael Perdomo Borrero</a:t>
            </a: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313" y="1582329"/>
            <a:ext cx="5682160" cy="514913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3924" y="962851"/>
            <a:ext cx="1047059" cy="1368055"/>
          </a:xfrm>
          <a:prstGeom prst="rect">
            <a:avLst/>
          </a:prstGeom>
        </p:spPr>
      </p:pic>
      <p:pic>
        <p:nvPicPr>
          <p:cNvPr id="87" name="Imagen 8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728" y="4536557"/>
            <a:ext cx="1047059" cy="1368055"/>
          </a:xfrm>
          <a:prstGeom prst="rect">
            <a:avLst/>
          </a:prstGeom>
        </p:spPr>
      </p:pic>
      <p:pic>
        <p:nvPicPr>
          <p:cNvPr id="88" name="Imagen 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501" y="1698931"/>
            <a:ext cx="1047059" cy="1368055"/>
          </a:xfrm>
          <a:prstGeom prst="rect">
            <a:avLst/>
          </a:prstGeom>
        </p:spPr>
      </p:pic>
      <p:pic>
        <p:nvPicPr>
          <p:cNvPr id="89" name="Imagen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7945" y="4857015"/>
            <a:ext cx="556523" cy="727136"/>
          </a:xfrm>
          <a:prstGeom prst="rect">
            <a:avLst/>
          </a:prstGeom>
        </p:spPr>
      </p:pic>
      <p:pic>
        <p:nvPicPr>
          <p:cNvPr id="90" name="Imagen 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0377" y="5448343"/>
            <a:ext cx="556523" cy="727136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3379" y="5517476"/>
            <a:ext cx="306029" cy="399849"/>
          </a:xfrm>
          <a:prstGeom prst="rect">
            <a:avLst/>
          </a:prstGeom>
        </p:spPr>
      </p:pic>
      <p:sp>
        <p:nvSpPr>
          <p:cNvPr id="276" name="Google Shape;276;p36"/>
          <p:cNvSpPr txBox="1">
            <a:spLocks noGrp="1"/>
          </p:cNvSpPr>
          <p:nvPr>
            <p:ph type="ctrTitle"/>
          </p:nvPr>
        </p:nvSpPr>
        <p:spPr>
          <a:xfrm>
            <a:off x="569601" y="2785453"/>
            <a:ext cx="6562192" cy="306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6600" b="1" dirty="0"/>
              <a:t>Arbol de problema</a:t>
            </a:r>
            <a:endParaRPr sz="32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8"/>
          <p:cNvSpPr txBox="1">
            <a:spLocks noGrp="1"/>
          </p:cNvSpPr>
          <p:nvPr>
            <p:ph type="title" idx="8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b="1" dirty="0"/>
              <a:t>RAIZ</a:t>
            </a:r>
            <a:endParaRPr b="1" dirty="0"/>
          </a:p>
        </p:txBody>
      </p:sp>
      <p:sp>
        <p:nvSpPr>
          <p:cNvPr id="370" name="Google Shape;370;p38"/>
          <p:cNvSpPr txBox="1">
            <a:spLocks noGrp="1"/>
          </p:cNvSpPr>
          <p:nvPr>
            <p:ph type="title"/>
          </p:nvPr>
        </p:nvSpPr>
        <p:spPr>
          <a:xfrm>
            <a:off x="2606628" y="2745028"/>
            <a:ext cx="3434400" cy="70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PROBLEMA</a:t>
            </a:r>
            <a:endParaRPr dirty="0"/>
          </a:p>
        </p:txBody>
      </p:sp>
      <p:sp>
        <p:nvSpPr>
          <p:cNvPr id="373" name="Google Shape;373;p38"/>
          <p:cNvSpPr txBox="1">
            <a:spLocks noGrp="1"/>
          </p:cNvSpPr>
          <p:nvPr>
            <p:ph type="subTitle" idx="3"/>
          </p:nvPr>
        </p:nvSpPr>
        <p:spPr>
          <a:xfrm>
            <a:off x="2606628" y="3895581"/>
            <a:ext cx="7548754" cy="64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 sz="2400" dirty="0"/>
              <a:t>Falta de interes generalizado por parte de los estudiantes en el desarrollo de actividades academicas en la IE Ismael Perdomo Borrero del municipio de Gigante</a:t>
            </a:r>
            <a:endParaRPr sz="2400" dirty="0"/>
          </a:p>
        </p:txBody>
      </p:sp>
      <p:sp>
        <p:nvSpPr>
          <p:cNvPr id="378" name="Google Shape;378;p38"/>
          <p:cNvSpPr txBox="1">
            <a:spLocks noGrp="1"/>
          </p:cNvSpPr>
          <p:nvPr>
            <p:ph type="title" idx="9"/>
          </p:nvPr>
        </p:nvSpPr>
        <p:spPr>
          <a:xfrm>
            <a:off x="1467228" y="3008151"/>
            <a:ext cx="1056400" cy="59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/>
              <a:t>01</a:t>
            </a:r>
            <a:endParaRPr/>
          </a:p>
        </p:txBody>
      </p:sp>
      <p:sp>
        <p:nvSpPr>
          <p:cNvPr id="2" name="Rectángulo 1"/>
          <p:cNvSpPr/>
          <p:nvPr/>
        </p:nvSpPr>
        <p:spPr>
          <a:xfrm>
            <a:off x="960001" y="6557318"/>
            <a:ext cx="11083719" cy="1482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08" y="5790599"/>
            <a:ext cx="780000" cy="91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" name="Google Shape;1334;p56"/>
          <p:cNvSpPr txBox="1">
            <a:spLocks noGrp="1"/>
          </p:cNvSpPr>
          <p:nvPr>
            <p:ph type="title"/>
          </p:nvPr>
        </p:nvSpPr>
        <p:spPr>
          <a:xfrm>
            <a:off x="951000" y="697367"/>
            <a:ext cx="10290000" cy="722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TRONCO</a:t>
            </a:r>
            <a:endParaRPr dirty="0"/>
          </a:p>
        </p:txBody>
      </p:sp>
      <p:sp>
        <p:nvSpPr>
          <p:cNvPr id="1335" name="Google Shape;1335;p56">
            <a:hlinkClick r:id="" action="ppaction://noaction"/>
          </p:cNvPr>
          <p:cNvSpPr txBox="1">
            <a:spLocks noGrp="1"/>
          </p:cNvSpPr>
          <p:nvPr>
            <p:ph type="subTitle" idx="3"/>
          </p:nvPr>
        </p:nvSpPr>
        <p:spPr>
          <a:xfrm>
            <a:off x="815899" y="1440993"/>
            <a:ext cx="6464770" cy="606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s-ES" b="0" i="0" dirty="0">
                <a:ln w="22225">
                  <a:solidFill>
                    <a:schemeClr val="accent2"/>
                  </a:solidFill>
                  <a:prstDash val="solid"/>
                </a:ln>
                <a:latin typeface="Söhne"/>
              </a:rPr>
              <a:t>Falta de interés en el tema o asignatura</a:t>
            </a:r>
            <a:endParaRPr b="0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1339" name="Google Shape;1339;p56"/>
          <p:cNvSpPr txBox="1">
            <a:spLocks noGrp="1"/>
          </p:cNvSpPr>
          <p:nvPr>
            <p:ph type="subTitle" idx="7"/>
          </p:nvPr>
        </p:nvSpPr>
        <p:spPr>
          <a:xfrm>
            <a:off x="812533" y="1989393"/>
            <a:ext cx="7751074" cy="137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s-ES" b="0" i="0" dirty="0">
                <a:effectLst/>
                <a:latin typeface="Söhne"/>
              </a:rPr>
              <a:t>Si los estudiantes no se sienten atraídos o interesados en lo que están aprendiendo, es difícil que se motiven para dedicar tiempo y esfuerzo a estudiar.</a:t>
            </a:r>
            <a:endParaRPr dirty="0"/>
          </a:p>
        </p:txBody>
      </p:sp>
      <p:sp>
        <p:nvSpPr>
          <p:cNvPr id="1341" name="Google Shape;1341;p56">
            <a:hlinkClick r:id="" action="ppaction://noaction"/>
          </p:cNvPr>
          <p:cNvSpPr txBox="1">
            <a:spLocks noGrp="1"/>
          </p:cNvSpPr>
          <p:nvPr>
            <p:ph type="title" idx="9"/>
          </p:nvPr>
        </p:nvSpPr>
        <p:spPr>
          <a:xfrm>
            <a:off x="17333" y="1440993"/>
            <a:ext cx="795200" cy="548400"/>
          </a:xfrm>
          <a:prstGeom prst="rect">
            <a:avLst/>
          </a:prstGeom>
        </p:spPr>
        <p:txBody>
          <a:bodyPr spcFirstLastPara="1" vert="horz" wrap="square" lIns="121900" tIns="158467" rIns="121900" bIns="121900" rtlCol="0" anchor="ctr" anchorCtr="0">
            <a:noAutofit/>
          </a:bodyPr>
          <a:lstStyle/>
          <a:p>
            <a:r>
              <a:rPr lang="en" dirty="0"/>
              <a:t>01</a:t>
            </a: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9699" y="2046993"/>
            <a:ext cx="3026665" cy="4744503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1" y="1246127"/>
            <a:ext cx="12192000" cy="1251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/>
          </a:p>
        </p:txBody>
      </p:sp>
      <p:grpSp>
        <p:nvGrpSpPr>
          <p:cNvPr id="18" name="Grupo 17"/>
          <p:cNvGrpSpPr/>
          <p:nvPr/>
        </p:nvGrpSpPr>
        <p:grpSpPr>
          <a:xfrm>
            <a:off x="10339840" y="364121"/>
            <a:ext cx="1246387" cy="914547"/>
            <a:chOff x="7754880" y="507361"/>
            <a:chExt cx="598791" cy="439368"/>
          </a:xfrm>
        </p:grpSpPr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54275" y="625574"/>
              <a:ext cx="299396" cy="308202"/>
            </a:xfrm>
            <a:prstGeom prst="rect">
              <a:avLst/>
            </a:prstGeom>
          </p:spPr>
        </p:pic>
        <p:pic>
          <p:nvPicPr>
            <p:cNvPr id="20" name="Imagen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54880" y="625574"/>
              <a:ext cx="299396" cy="308202"/>
            </a:xfrm>
            <a:prstGeom prst="rect">
              <a:avLst/>
            </a:prstGeom>
          </p:spPr>
        </p:pic>
        <p:pic>
          <p:nvPicPr>
            <p:cNvPr id="21" name="Imagen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0868" y="507361"/>
              <a:ext cx="426815" cy="439368"/>
            </a:xfrm>
            <a:prstGeom prst="rect">
              <a:avLst/>
            </a:prstGeom>
          </p:spPr>
        </p:pic>
      </p:grpSp>
      <p:grpSp>
        <p:nvGrpSpPr>
          <p:cNvPr id="22" name="Grupo 21"/>
          <p:cNvGrpSpPr/>
          <p:nvPr/>
        </p:nvGrpSpPr>
        <p:grpSpPr>
          <a:xfrm>
            <a:off x="458137" y="372440"/>
            <a:ext cx="1246387" cy="914547"/>
            <a:chOff x="7754880" y="507361"/>
            <a:chExt cx="598791" cy="439368"/>
          </a:xfrm>
        </p:grpSpPr>
        <p:pic>
          <p:nvPicPr>
            <p:cNvPr id="23" name="Imagen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54275" y="625574"/>
              <a:ext cx="299396" cy="308202"/>
            </a:xfrm>
            <a:prstGeom prst="rect">
              <a:avLst/>
            </a:prstGeom>
          </p:spPr>
        </p:pic>
        <p:pic>
          <p:nvPicPr>
            <p:cNvPr id="24" name="Imagen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54880" y="625574"/>
              <a:ext cx="299396" cy="308202"/>
            </a:xfrm>
            <a:prstGeom prst="rect">
              <a:avLst/>
            </a:prstGeom>
          </p:spPr>
        </p:pic>
        <p:pic>
          <p:nvPicPr>
            <p:cNvPr id="25" name="Imagen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0868" y="507361"/>
              <a:ext cx="426815" cy="439368"/>
            </a:xfrm>
            <a:prstGeom prst="rect">
              <a:avLst/>
            </a:prstGeom>
          </p:spPr>
        </p:pic>
      </p:grpSp>
      <p:sp>
        <p:nvSpPr>
          <p:cNvPr id="32" name="Google Shape;1335;p56">
            <a:hlinkClick r:id="" action="ppaction://noaction"/>
            <a:extLst>
              <a:ext uri="{FF2B5EF4-FFF2-40B4-BE49-F238E27FC236}">
                <a16:creationId xmlns:a16="http://schemas.microsoft.com/office/drawing/2014/main" id="{504AB137-C397-352A-85F1-16FFCF57D792}"/>
              </a:ext>
            </a:extLst>
          </p:cNvPr>
          <p:cNvSpPr txBox="1">
            <a:spLocks/>
          </p:cNvSpPr>
          <p:nvPr/>
        </p:nvSpPr>
        <p:spPr>
          <a:xfrm>
            <a:off x="812533" y="3058793"/>
            <a:ext cx="6464770" cy="6060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 kern="1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s-CO" b="0" i="0" dirty="0">
                <a:ln w="22225">
                  <a:solidFill>
                    <a:schemeClr val="accent2"/>
                  </a:solidFill>
                  <a:prstDash val="solid"/>
                </a:ln>
                <a:latin typeface="Söhne"/>
              </a:rPr>
              <a:t>Problemas personales o familiares</a:t>
            </a:r>
            <a:endParaRPr lang="es-ES" b="0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33" name="Google Shape;1339;p56">
            <a:extLst>
              <a:ext uri="{FF2B5EF4-FFF2-40B4-BE49-F238E27FC236}">
                <a16:creationId xmlns:a16="http://schemas.microsoft.com/office/drawing/2014/main" id="{1B381006-A52B-23A6-421A-B4BE35E98F69}"/>
              </a:ext>
            </a:extLst>
          </p:cNvPr>
          <p:cNvSpPr txBox="1">
            <a:spLocks/>
          </p:cNvSpPr>
          <p:nvPr/>
        </p:nvSpPr>
        <p:spPr>
          <a:xfrm>
            <a:off x="809167" y="3607193"/>
            <a:ext cx="8651092" cy="13724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s-ES" b="0" i="0" dirty="0">
                <a:effectLst/>
                <a:latin typeface="Söhne"/>
              </a:rPr>
              <a:t>Los problemas emocionales o familiares pueden afectar significativamente la motivación de un estudiante, ya que pueden distraerlos de su aprendizaje y disminuir su interés.</a:t>
            </a:r>
            <a:endParaRPr lang="es-ES" dirty="0"/>
          </a:p>
        </p:txBody>
      </p:sp>
      <p:sp>
        <p:nvSpPr>
          <p:cNvPr id="34" name="Google Shape;1341;p56">
            <a:hlinkClick r:id="" action="ppaction://noaction"/>
            <a:extLst>
              <a:ext uri="{FF2B5EF4-FFF2-40B4-BE49-F238E27FC236}">
                <a16:creationId xmlns:a16="http://schemas.microsoft.com/office/drawing/2014/main" id="{91A4F5FF-6991-0493-D65D-BC9EC28B3A4F}"/>
              </a:ext>
            </a:extLst>
          </p:cNvPr>
          <p:cNvSpPr txBox="1">
            <a:spLocks/>
          </p:cNvSpPr>
          <p:nvPr/>
        </p:nvSpPr>
        <p:spPr>
          <a:xfrm>
            <a:off x="13967" y="3058793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58467" rIns="121900" bIns="121900" rtlCol="0" anchor="ctr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32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" dirty="0"/>
              <a:t>02</a:t>
            </a:r>
          </a:p>
        </p:txBody>
      </p:sp>
      <p:sp>
        <p:nvSpPr>
          <p:cNvPr id="37" name="Google Shape;1335;p56">
            <a:hlinkClick r:id="" action="ppaction://noaction"/>
            <a:extLst>
              <a:ext uri="{FF2B5EF4-FFF2-40B4-BE49-F238E27FC236}">
                <a16:creationId xmlns:a16="http://schemas.microsoft.com/office/drawing/2014/main" id="{50AE8B47-04D4-B9CF-3CDA-1530DAA2D3EB}"/>
              </a:ext>
            </a:extLst>
          </p:cNvPr>
          <p:cNvSpPr txBox="1">
            <a:spLocks/>
          </p:cNvSpPr>
          <p:nvPr/>
        </p:nvSpPr>
        <p:spPr>
          <a:xfrm>
            <a:off x="798566" y="4593448"/>
            <a:ext cx="6464770" cy="6060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b="1" kern="1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marL="685800" lvl="1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marL="1143000" lvl="2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marL="1600200" lvl="3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marL="2057400" lvl="4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marL="2514600" lvl="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marL="2971800" lvl="6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marL="3429000" lvl="7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marL="3886200" lvl="8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667" kern="1200">
                <a:solidFill>
                  <a:schemeClr val="tx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es-ES" b="0" i="0" dirty="0">
                <a:ln w="22225">
                  <a:solidFill>
                    <a:schemeClr val="accent2"/>
                  </a:solidFill>
                  <a:prstDash val="solid"/>
                </a:ln>
                <a:latin typeface="Söhne"/>
              </a:rPr>
              <a:t>Mala experiencia educativa previa:</a:t>
            </a:r>
            <a:endParaRPr lang="es-ES" b="0" dirty="0">
              <a:ln w="22225">
                <a:solidFill>
                  <a:schemeClr val="accent2"/>
                </a:solidFill>
                <a:prstDash val="solid"/>
              </a:ln>
            </a:endParaRPr>
          </a:p>
        </p:txBody>
      </p:sp>
      <p:sp>
        <p:nvSpPr>
          <p:cNvPr id="38" name="Google Shape;1339;p56">
            <a:extLst>
              <a:ext uri="{FF2B5EF4-FFF2-40B4-BE49-F238E27FC236}">
                <a16:creationId xmlns:a16="http://schemas.microsoft.com/office/drawing/2014/main" id="{28CE40E2-6145-1501-EB43-2589B848F94A}"/>
              </a:ext>
            </a:extLst>
          </p:cNvPr>
          <p:cNvSpPr txBox="1">
            <a:spLocks/>
          </p:cNvSpPr>
          <p:nvPr/>
        </p:nvSpPr>
        <p:spPr>
          <a:xfrm>
            <a:off x="795200" y="5141848"/>
            <a:ext cx="9152364" cy="13724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lvl="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lvl="1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lang="es-ES" b="0" i="0" dirty="0">
                <a:effectLst/>
                <a:latin typeface="Söhne"/>
              </a:rPr>
              <a:t>Si los estudiantes han tenido malas experiencias en el pasado, como ser ridiculizados por sus respuestas incorrectas o ser ignorados por sus maestros, pueden desarrollar una actitud negativa hacia el aprendizaje y perder su motivación.</a:t>
            </a:r>
          </a:p>
        </p:txBody>
      </p:sp>
      <p:sp>
        <p:nvSpPr>
          <p:cNvPr id="39" name="Google Shape;1341;p56">
            <a:hlinkClick r:id="" action="ppaction://noaction"/>
            <a:extLst>
              <a:ext uri="{FF2B5EF4-FFF2-40B4-BE49-F238E27FC236}">
                <a16:creationId xmlns:a16="http://schemas.microsoft.com/office/drawing/2014/main" id="{4F988D5B-01AE-37C8-859D-B4EDFA92690E}"/>
              </a:ext>
            </a:extLst>
          </p:cNvPr>
          <p:cNvSpPr txBox="1">
            <a:spLocks/>
          </p:cNvSpPr>
          <p:nvPr/>
        </p:nvSpPr>
        <p:spPr>
          <a:xfrm>
            <a:off x="0" y="4593448"/>
            <a:ext cx="795200" cy="5484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58467" rIns="121900" bIns="121900" rtlCol="0" anchor="ctr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3200" kern="120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" dirty="0"/>
              <a:t>03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27000" y="1723435"/>
            <a:ext cx="5865000" cy="51300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10800000">
            <a:off x="-2" y="0"/>
            <a:ext cx="5865000" cy="5130000"/>
          </a:xfrm>
          <a:prstGeom prst="rect">
            <a:avLst/>
          </a:prstGeom>
        </p:spPr>
      </p:pic>
      <p:sp>
        <p:nvSpPr>
          <p:cNvPr id="1792" name="Google Shape;1792;p48"/>
          <p:cNvSpPr txBox="1">
            <a:spLocks noGrp="1"/>
          </p:cNvSpPr>
          <p:nvPr>
            <p:ph type="title" idx="6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b="1" dirty="0"/>
              <a:t>HOJAS</a:t>
            </a:r>
            <a:endParaRPr b="1" dirty="0"/>
          </a:p>
        </p:txBody>
      </p:sp>
      <p:sp>
        <p:nvSpPr>
          <p:cNvPr id="1794" name="Google Shape;1794;p48"/>
          <p:cNvSpPr txBox="1">
            <a:spLocks noGrp="1"/>
          </p:cNvSpPr>
          <p:nvPr>
            <p:ph type="subTitle" idx="1"/>
          </p:nvPr>
        </p:nvSpPr>
        <p:spPr>
          <a:xfrm>
            <a:off x="1557262" y="3543775"/>
            <a:ext cx="3115200" cy="103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s-CO" b="0" i="0" dirty="0">
                <a:effectLst/>
                <a:latin typeface="Söhne"/>
              </a:rPr>
              <a:t>Disminución del rendimiento académico</a:t>
            </a:r>
            <a:endParaRPr dirty="0"/>
          </a:p>
        </p:txBody>
      </p:sp>
      <p:sp>
        <p:nvSpPr>
          <p:cNvPr id="1796" name="Google Shape;1796;p48"/>
          <p:cNvSpPr txBox="1">
            <a:spLocks noGrp="1"/>
          </p:cNvSpPr>
          <p:nvPr>
            <p:ph type="subTitle" idx="3"/>
          </p:nvPr>
        </p:nvSpPr>
        <p:spPr>
          <a:xfrm>
            <a:off x="4538399" y="4552878"/>
            <a:ext cx="3115200" cy="103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s-CO" b="0" i="0" dirty="0">
                <a:effectLst/>
                <a:latin typeface="Söhne"/>
              </a:rPr>
              <a:t>Bajo autoestima</a:t>
            </a:r>
            <a:endParaRPr dirty="0"/>
          </a:p>
        </p:txBody>
      </p:sp>
      <p:sp>
        <p:nvSpPr>
          <p:cNvPr id="1798" name="Google Shape;1798;p48"/>
          <p:cNvSpPr txBox="1">
            <a:spLocks noGrp="1"/>
          </p:cNvSpPr>
          <p:nvPr>
            <p:ph type="subTitle" idx="5"/>
          </p:nvPr>
        </p:nvSpPr>
        <p:spPr>
          <a:xfrm>
            <a:off x="7519532" y="3341620"/>
            <a:ext cx="3115200" cy="103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s-CO" b="0" i="0" dirty="0">
                <a:effectLst/>
                <a:latin typeface="Söhne"/>
              </a:rPr>
              <a:t>Problemas emocionales</a:t>
            </a:r>
            <a:endParaRPr dirty="0"/>
          </a:p>
        </p:txBody>
      </p:sp>
      <p:sp>
        <p:nvSpPr>
          <p:cNvPr id="11" name="Rectángulo 10"/>
          <p:cNvSpPr/>
          <p:nvPr/>
        </p:nvSpPr>
        <p:spPr>
          <a:xfrm>
            <a:off x="1" y="1246127"/>
            <a:ext cx="12192000" cy="12519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2400"/>
          </a:p>
        </p:txBody>
      </p:sp>
      <p:grpSp>
        <p:nvGrpSpPr>
          <p:cNvPr id="12" name="Grupo 11"/>
          <p:cNvGrpSpPr/>
          <p:nvPr/>
        </p:nvGrpSpPr>
        <p:grpSpPr>
          <a:xfrm>
            <a:off x="10339840" y="364121"/>
            <a:ext cx="1246387" cy="914547"/>
            <a:chOff x="7754880" y="507361"/>
            <a:chExt cx="598791" cy="439368"/>
          </a:xfrm>
        </p:grpSpPr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54275" y="625574"/>
              <a:ext cx="299396" cy="308202"/>
            </a:xfrm>
            <a:prstGeom prst="rect">
              <a:avLst/>
            </a:prstGeom>
          </p:spPr>
        </p:pic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54880" y="625574"/>
              <a:ext cx="299396" cy="308202"/>
            </a:xfrm>
            <a:prstGeom prst="rect">
              <a:avLst/>
            </a:prstGeom>
          </p:spPr>
        </p:pic>
        <p:pic>
          <p:nvPicPr>
            <p:cNvPr id="15" name="Imagen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0868" y="507361"/>
              <a:ext cx="426815" cy="439368"/>
            </a:xfrm>
            <a:prstGeom prst="rect">
              <a:avLst/>
            </a:prstGeom>
          </p:spPr>
        </p:pic>
      </p:grpSp>
      <p:grpSp>
        <p:nvGrpSpPr>
          <p:cNvPr id="16" name="Grupo 15"/>
          <p:cNvGrpSpPr/>
          <p:nvPr/>
        </p:nvGrpSpPr>
        <p:grpSpPr>
          <a:xfrm>
            <a:off x="458137" y="372440"/>
            <a:ext cx="1246387" cy="914547"/>
            <a:chOff x="7754880" y="507361"/>
            <a:chExt cx="598791" cy="439368"/>
          </a:xfrm>
        </p:grpSpPr>
        <p:pic>
          <p:nvPicPr>
            <p:cNvPr id="17" name="Imagen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54275" y="625574"/>
              <a:ext cx="299396" cy="308202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54880" y="625574"/>
              <a:ext cx="299396" cy="308202"/>
            </a:xfrm>
            <a:prstGeom prst="rect">
              <a:avLst/>
            </a:prstGeom>
          </p:spPr>
        </p:pic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0868" y="507361"/>
              <a:ext cx="426815" cy="439368"/>
            </a:xfrm>
            <a:prstGeom prst="rect">
              <a:avLst/>
            </a:prstGeom>
          </p:spPr>
        </p:pic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2365" y="1770800"/>
            <a:ext cx="765000" cy="147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437" y="2824417"/>
            <a:ext cx="765000" cy="1470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5999" y="1653811"/>
            <a:ext cx="765000" cy="147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162</Words>
  <Application>Microsoft Office PowerPoint</Application>
  <PresentationFormat>Panorámica</PresentationFormat>
  <Paragraphs>21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Hammersmith One</vt:lpstr>
      <vt:lpstr>Söhne</vt:lpstr>
      <vt:lpstr>Tema de Office</vt:lpstr>
      <vt:lpstr>Arbol de problema</vt:lpstr>
      <vt:lpstr>RAIZ</vt:lpstr>
      <vt:lpstr>TRONCO</vt:lpstr>
      <vt:lpstr>HOJAS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Arbol de problema</dc:title>
  <dc:creator>LOZADA ALVAREZ JAIME ANDRES</dc:creator>
  <cp:lastModifiedBy>LOZADA ALVAREZ JAIME ANDRES</cp:lastModifiedBy>
  <cp:revision>1</cp:revision>
  <dcterms:created xsi:type="dcterms:W3CDTF">2023-04-11T20:56:39Z</dcterms:created>
  <dcterms:modified xsi:type="dcterms:W3CDTF">2023-04-11T21:11:29Z</dcterms:modified>
</cp:coreProperties>
</file>