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0" r:id="rId1"/>
  </p:sldMasterIdLst>
  <p:sldIdLst>
    <p:sldId id="256" r:id="rId2"/>
    <p:sldId id="257" r:id="rId3"/>
    <p:sldId id="258" r:id="rId4"/>
    <p:sldId id="260" r:id="rId5"/>
    <p:sldId id="259"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0" d="100"/>
          <a:sy n="110" d="100"/>
        </p:scale>
        <p:origin x="49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612648" y="557783"/>
            <a:ext cx="10969752" cy="313080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612648" y="3902206"/>
            <a:ext cx="10969752" cy="2240529"/>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79C5A860-F335-4252-AA00-24FB67ED2982}" type="datetime1">
              <a:rPr lang="en-US" smtClean="0"/>
              <a:t>4/11/2023</a:t>
            </a:fld>
            <a:endParaRPr lang="en-US"/>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256839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46AB1048-0047-48CA-88BA-D69B470942CF}" type="datetime1">
              <a:rPr lang="en-US" smtClean="0"/>
              <a:t>4/11/2023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3420883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557784"/>
            <a:ext cx="2854452" cy="564342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612648" y="557784"/>
            <a:ext cx="7734300" cy="56434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5BD83879-648C-49A9-81A2-0EF5946532D0}" type="datetime1">
              <a:rPr lang="en-US" smtClean="0"/>
              <a:t>4/11/2023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1045496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D04BC802-30E3-4658-9CCA-F873646FEC67}" type="datetime1">
              <a:rPr lang="en-US" smtClean="0"/>
              <a:t>4/11/2023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1057984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612648" y="557784"/>
            <a:ext cx="10969752" cy="31464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612648" y="3902207"/>
            <a:ext cx="10969752" cy="2187443"/>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AB227A3-19CE-4153-81CE-64EB7AB094B3}" type="datetime1">
              <a:rPr lang="en-US" smtClean="0"/>
              <a:t>4/11/2023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159104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609600"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2"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B819A100-10F6-477E-8847-29D479EF1C92}" type="datetime1">
              <a:rPr lang="en-US" smtClean="0"/>
              <a:t>4/11/2023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9540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609600" y="365125"/>
            <a:ext cx="1074578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609600" y="1895096"/>
            <a:ext cx="5387975"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609600" y="2842211"/>
            <a:ext cx="5387975"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67890" y="1895096"/>
            <a:ext cx="5414510"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67890" y="2842211"/>
            <a:ext cx="5414510"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5DF128AB-198A-495F-8475-FDB360C9873F}" type="datetime1">
              <a:rPr lang="en-US" smtClean="0"/>
              <a:t>4/11/2023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3806483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21A235E-F8FD-479F-9FC7-18BE84110877}" type="datetime1">
              <a:rPr lang="en-US" smtClean="0"/>
              <a:t>4/11/2023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3386768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E890F09B-68DA-462E-9DB4-4C9ADAB8CBCC}" type="datetime1">
              <a:rPr lang="en-US" smtClean="0"/>
              <a:t>4/11/2023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3565758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612649" y="457199"/>
            <a:ext cx="4970822" cy="2660205"/>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6096000" y="457200"/>
            <a:ext cx="5483352" cy="574400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612649" y="3329989"/>
            <a:ext cx="4970822" cy="287121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17AC4E36-FABE-47EB-AA7F-C19A93824617}" type="datetime1">
              <a:rPr lang="en-US" smtClean="0"/>
              <a:t>4/11/2023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2958257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612649" y="457199"/>
            <a:ext cx="4970822" cy="2667485"/>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6096000" y="457199"/>
            <a:ext cx="5483352" cy="54038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612649" y="3322708"/>
            <a:ext cx="4970822" cy="254628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F199CE6B-5DE6-4A2D-B72E-5E8969F9F56F}" type="datetime1">
              <a:rPr lang="en-US" smtClean="0"/>
              <a:t>4/11/2023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1F646F3F-274D-499B-ABBE-824EB4ABDC3D}" type="slidenum">
              <a:rPr lang="en-US" smtClean="0"/>
              <a:t>‹Nº›</a:t>
            </a:fld>
            <a:endParaRPr lang="en-US"/>
          </a:p>
        </p:txBody>
      </p:sp>
    </p:spTree>
    <p:extLst>
      <p:ext uri="{BB962C8B-B14F-4D97-AF65-F5344CB8AC3E}">
        <p14:creationId xmlns:p14="http://schemas.microsoft.com/office/powerpoint/2010/main" val="3468301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2E603F-28B7-4831-BF23-65FBAB13D5FB}"/>
              </a:ext>
            </a:extLst>
          </p:cNvPr>
          <p:cNvSpPr/>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4D39700F-2B10-4402-A7DD-06EE2245880D}"/>
              </a:ext>
              <a:ext uri="{C183D7F6-B498-43B3-948B-1728B52AA6E4}">
                <adec:decorative xmlns:adec="http://schemas.microsoft.com/office/drawing/2017/decorative" val="1"/>
              </a:ext>
            </a:extLst>
          </p:cNvPr>
          <p:cNvSpPr/>
          <p:nvPr/>
        </p:nvSpPr>
        <p:spPr>
          <a:xfrm>
            <a:off x="-1" y="232968"/>
            <a:ext cx="9560477" cy="6625032"/>
          </a:xfrm>
          <a:custGeom>
            <a:avLst/>
            <a:gdLst>
              <a:gd name="connsiteX0" fmla="*/ 8831314 w 9263816"/>
              <a:gd name="connsiteY0" fmla="*/ 5943878 h 6858000"/>
              <a:gd name="connsiteX1" fmla="*/ 9179783 w 9263816"/>
              <a:gd name="connsiteY1" fmla="*/ 6086141 h 6858000"/>
              <a:gd name="connsiteX2" fmla="*/ 9260887 w 9263816"/>
              <a:gd name="connsiteY2" fmla="*/ 6279156 h 6858000"/>
              <a:gd name="connsiteX3" fmla="*/ 8925621 w 9263816"/>
              <a:gd name="connsiteY3" fmla="*/ 6708712 h 6858000"/>
              <a:gd name="connsiteX4" fmla="*/ 8496050 w 9263816"/>
              <a:gd name="connsiteY4" fmla="*/ 6373449 h 6858000"/>
              <a:gd name="connsiteX5" fmla="*/ 8831314 w 9263816"/>
              <a:gd name="connsiteY5" fmla="*/ 5943878 h 6858000"/>
              <a:gd name="connsiteX6" fmla="*/ 7397485 w 9263816"/>
              <a:gd name="connsiteY6" fmla="*/ 5931706 h 6858000"/>
              <a:gd name="connsiteX7" fmla="*/ 7917779 w 9263816"/>
              <a:gd name="connsiteY7" fmla="*/ 6191864 h 6858000"/>
              <a:gd name="connsiteX8" fmla="*/ 8013467 w 9263816"/>
              <a:gd name="connsiteY8" fmla="*/ 6375784 h 6858000"/>
              <a:gd name="connsiteX9" fmla="*/ 8021879 w 9263816"/>
              <a:gd name="connsiteY9" fmla="*/ 6753751 h 6858000"/>
              <a:gd name="connsiteX10" fmla="*/ 7981316 w 9263816"/>
              <a:gd name="connsiteY10" fmla="*/ 6858000 h 6858000"/>
              <a:gd name="connsiteX11" fmla="*/ 6819486 w 9263816"/>
              <a:gd name="connsiteY11" fmla="*/ 6858000 h 6858000"/>
              <a:gd name="connsiteX12" fmla="*/ 6785199 w 9263816"/>
              <a:gd name="connsiteY12" fmla="*/ 6781101 h 6858000"/>
              <a:gd name="connsiteX13" fmla="*/ 7196747 w 9263816"/>
              <a:gd name="connsiteY13" fmla="*/ 5964309 h 6858000"/>
              <a:gd name="connsiteX14" fmla="*/ 7397485 w 9263816"/>
              <a:gd name="connsiteY14" fmla="*/ 5931706 h 6858000"/>
              <a:gd name="connsiteX15" fmla="*/ 1505570 w 9263816"/>
              <a:gd name="connsiteY15" fmla="*/ 227178 h 6858000"/>
              <a:gd name="connsiteX16" fmla="*/ 2026489 w 9263816"/>
              <a:gd name="connsiteY16" fmla="*/ 392370 h 6858000"/>
              <a:gd name="connsiteX17" fmla="*/ 2444553 w 9263816"/>
              <a:gd name="connsiteY17" fmla="*/ 1654853 h 6858000"/>
              <a:gd name="connsiteX18" fmla="*/ 3183153 w 9263816"/>
              <a:gd name="connsiteY18" fmla="*/ 2116208 h 6858000"/>
              <a:gd name="connsiteX19" fmla="*/ 4288384 w 9263816"/>
              <a:gd name="connsiteY19" fmla="*/ 1291908 h 6858000"/>
              <a:gd name="connsiteX20" fmla="*/ 5472602 w 9263816"/>
              <a:gd name="connsiteY20" fmla="*/ 1697818 h 6858000"/>
              <a:gd name="connsiteX21" fmla="*/ 5844697 w 9263816"/>
              <a:gd name="connsiteY21" fmla="*/ 3444791 h 6858000"/>
              <a:gd name="connsiteX22" fmla="*/ 6715674 w 9263816"/>
              <a:gd name="connsiteY22" fmla="*/ 4065208 h 6858000"/>
              <a:gd name="connsiteX23" fmla="*/ 8130429 w 9263816"/>
              <a:gd name="connsiteY23" fmla="*/ 4101787 h 6858000"/>
              <a:gd name="connsiteX24" fmla="*/ 8624630 w 9263816"/>
              <a:gd name="connsiteY24" fmla="*/ 4686202 h 6858000"/>
              <a:gd name="connsiteX25" fmla="*/ 8623843 w 9263816"/>
              <a:gd name="connsiteY25" fmla="*/ 4685749 h 6858000"/>
              <a:gd name="connsiteX26" fmla="*/ 8646859 w 9263816"/>
              <a:gd name="connsiteY26" fmla="*/ 4835156 h 6858000"/>
              <a:gd name="connsiteX27" fmla="*/ 8079403 w 9263816"/>
              <a:gd name="connsiteY27" fmla="*/ 5661624 h 6858000"/>
              <a:gd name="connsiteX28" fmla="*/ 6833105 w 9263816"/>
              <a:gd name="connsiteY28" fmla="*/ 5397208 h 6858000"/>
              <a:gd name="connsiteX29" fmla="*/ 5900832 w 9263816"/>
              <a:gd name="connsiteY29" fmla="*/ 5944462 h 6858000"/>
              <a:gd name="connsiteX30" fmla="*/ 6067212 w 9263816"/>
              <a:gd name="connsiteY30" fmla="*/ 6811916 h 6858000"/>
              <a:gd name="connsiteX31" fmla="*/ 6089565 w 9263816"/>
              <a:gd name="connsiteY31" fmla="*/ 6858000 h 6858000"/>
              <a:gd name="connsiteX32" fmla="*/ 0 w 9263816"/>
              <a:gd name="connsiteY32" fmla="*/ 6858000 h 6858000"/>
              <a:gd name="connsiteX33" fmla="*/ 0 w 9263816"/>
              <a:gd name="connsiteY33" fmla="*/ 2181377 h 6858000"/>
              <a:gd name="connsiteX34" fmla="*/ 73069 w 9263816"/>
              <a:gd name="connsiteY34" fmla="*/ 2215839 h 6858000"/>
              <a:gd name="connsiteX35" fmla="*/ 335445 w 9263816"/>
              <a:gd name="connsiteY35" fmla="*/ 2237140 h 6858000"/>
              <a:gd name="connsiteX36" fmla="*/ 752878 w 9263816"/>
              <a:gd name="connsiteY36" fmla="*/ 1445285 h 6858000"/>
              <a:gd name="connsiteX37" fmla="*/ 1202551 w 9263816"/>
              <a:gd name="connsiteY37" fmla="*/ 314229 h 6858000"/>
              <a:gd name="connsiteX38" fmla="*/ 1505570 w 9263816"/>
              <a:gd name="connsiteY38" fmla="*/ 227178 h 6858000"/>
              <a:gd name="connsiteX39" fmla="*/ 3142509 w 9263816"/>
              <a:gd name="connsiteY39" fmla="*/ 68854 h 6858000"/>
              <a:gd name="connsiteX40" fmla="*/ 3490978 w 9263816"/>
              <a:gd name="connsiteY40" fmla="*/ 211117 h 6858000"/>
              <a:gd name="connsiteX41" fmla="*/ 3572083 w 9263816"/>
              <a:gd name="connsiteY41" fmla="*/ 404131 h 6858000"/>
              <a:gd name="connsiteX42" fmla="*/ 3236814 w 9263816"/>
              <a:gd name="connsiteY42" fmla="*/ 833688 h 6858000"/>
              <a:gd name="connsiteX43" fmla="*/ 2807245 w 9263816"/>
              <a:gd name="connsiteY43" fmla="*/ 498425 h 6858000"/>
              <a:gd name="connsiteX44" fmla="*/ 3142509 w 9263816"/>
              <a:gd name="connsiteY44" fmla="*/ 68854 h 6858000"/>
              <a:gd name="connsiteX45" fmla="*/ 0 w 9263816"/>
              <a:gd name="connsiteY45" fmla="*/ 0 h 6858000"/>
              <a:gd name="connsiteX46" fmla="*/ 39858 w 9263816"/>
              <a:gd name="connsiteY46" fmla="*/ 0 h 6858000"/>
              <a:gd name="connsiteX47" fmla="*/ 65022 w 9263816"/>
              <a:gd name="connsiteY47" fmla="*/ 5834 h 6858000"/>
              <a:gd name="connsiteX48" fmla="*/ 389258 w 9263816"/>
              <a:gd name="connsiteY48" fmla="*/ 235630 h 6858000"/>
              <a:gd name="connsiteX49" fmla="*/ 485484 w 9263816"/>
              <a:gd name="connsiteY49" fmla="*/ 420070 h 6858000"/>
              <a:gd name="connsiteX50" fmla="*/ 74229 w 9263816"/>
              <a:gd name="connsiteY50" fmla="*/ 1237955 h 6858000"/>
              <a:gd name="connsiteX51" fmla="*/ 0 w 9263816"/>
              <a:gd name="connsiteY51" fmla="*/ 125447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9263816" h="685800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bg1"/>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609600" y="557784"/>
            <a:ext cx="10972800"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609600" y="2106204"/>
            <a:ext cx="10972800" cy="40365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609600" y="6356350"/>
            <a:ext cx="2743200" cy="365125"/>
          </a:xfrm>
          <a:prstGeom prst="rect">
            <a:avLst/>
          </a:prstGeom>
        </p:spPr>
        <p:txBody>
          <a:bodyPr vert="horz" lIns="91440" tIns="45720" rIns="91440" bIns="45720" rtlCol="0" anchor="ctr"/>
          <a:lstStyle>
            <a:lvl1pPr algn="l">
              <a:defRPr lang="en-US" sz="800" kern="1200" cap="all" spc="200" smtClean="0">
                <a:solidFill>
                  <a:schemeClr val="tx1"/>
                </a:solidFill>
                <a:latin typeface="+mn-lt"/>
                <a:ea typeface="+mn-ea"/>
                <a:cs typeface="Segoe UI Semilight" panose="020B0402040204020203" pitchFamily="34" charset="0"/>
              </a:defRPr>
            </a:lvl1pPr>
          </a:lstStyle>
          <a:p>
            <a:fld id="{F481A142-DA77-4A5F-AD1F-14E6C18F0F5F}" type="datetime1">
              <a:rPr lang="en-US" smtClean="0"/>
              <a:t>4/11/2023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800" kern="1200" cap="all" spc="200" dirty="0">
                <a:solidFill>
                  <a:schemeClr val="tx1"/>
                </a:solidFill>
                <a:latin typeface="+mn-lt"/>
                <a:ea typeface="+mn-ea"/>
                <a:cs typeface="Segoe UI Semilight" panose="020B0402040204020203" pitchFamily="34" charset="0"/>
              </a:defRPr>
            </a:lvl1pPr>
          </a:lstStyle>
          <a:p>
            <a:endParaRPr lang="en-US" dirty="0"/>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10134600" y="6356350"/>
            <a:ext cx="1447800" cy="365125"/>
          </a:xfrm>
          <a:prstGeom prst="rect">
            <a:avLst/>
          </a:prstGeom>
        </p:spPr>
        <p:txBody>
          <a:bodyPr vert="horz" lIns="91440" tIns="45720" rIns="91440" bIns="45720" rtlCol="0" anchor="ctr"/>
          <a:lstStyle>
            <a:lvl1pPr algn="r">
              <a:defRPr lang="en-US" sz="800" kern="1200" cap="all" spc="200" smtClean="0">
                <a:solidFill>
                  <a:schemeClr val="tx1"/>
                </a:solidFill>
                <a:latin typeface="+mn-lt"/>
                <a:ea typeface="+mn-ea"/>
                <a:cs typeface="Segoe UI Semilight" panose="020B0402040204020203" pitchFamily="34" charset="0"/>
              </a:defRPr>
            </a:lvl1pPr>
          </a:lstStyle>
          <a:p>
            <a:fld id="{1F646F3F-274D-499B-ABBE-824EB4ABDC3D}" type="slidenum">
              <a:rPr lang="en-US" smtClean="0"/>
              <a:pPr/>
              <a:t>‹Nº›</a:t>
            </a:fld>
            <a:endParaRPr lang="en-US"/>
          </a:p>
        </p:txBody>
      </p:sp>
    </p:spTree>
    <p:extLst>
      <p:ext uri="{BB962C8B-B14F-4D97-AF65-F5344CB8AC3E}">
        <p14:creationId xmlns:p14="http://schemas.microsoft.com/office/powerpoint/2010/main" val="354785362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43" r:id="rId6"/>
    <p:sldLayoutId id="2147483739" r:id="rId7"/>
    <p:sldLayoutId id="2147483740" r:id="rId8"/>
    <p:sldLayoutId id="2147483741" r:id="rId9"/>
    <p:sldLayoutId id="2147483742" r:id="rId10"/>
    <p:sldLayoutId id="2147483744"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68CA250C-CF5A-4736-9249-D6111F7C5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BB887A-DB02-4431-8FDF-F517505C9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ángulo 4">
            <a:extLst>
              <a:ext uri="{FF2B5EF4-FFF2-40B4-BE49-F238E27FC236}">
                <a16:creationId xmlns:a16="http://schemas.microsoft.com/office/drawing/2014/main" id="{E8DA4B1E-61EA-BE79-D464-08095437E869}"/>
              </a:ext>
            </a:extLst>
          </p:cNvPr>
          <p:cNvSpPr/>
          <p:nvPr/>
        </p:nvSpPr>
        <p:spPr>
          <a:xfrm>
            <a:off x="0" y="0"/>
            <a:ext cx="12192000" cy="6858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O"/>
          </a:p>
        </p:txBody>
      </p:sp>
      <p:sp>
        <p:nvSpPr>
          <p:cNvPr id="2" name="Título 1">
            <a:extLst>
              <a:ext uri="{FF2B5EF4-FFF2-40B4-BE49-F238E27FC236}">
                <a16:creationId xmlns:a16="http://schemas.microsoft.com/office/drawing/2014/main" id="{BA5A5F31-9819-5A99-EFF2-F2E56FC4EB46}"/>
              </a:ext>
            </a:extLst>
          </p:cNvPr>
          <p:cNvSpPr>
            <a:spLocks noGrp="1"/>
          </p:cNvSpPr>
          <p:nvPr>
            <p:ph type="ctrTitle"/>
          </p:nvPr>
        </p:nvSpPr>
        <p:spPr>
          <a:xfrm>
            <a:off x="5702406" y="557783"/>
            <a:ext cx="5852698" cy="3130807"/>
          </a:xfrm>
        </p:spPr>
        <p:txBody>
          <a:bodyPr>
            <a:normAutofit fontScale="90000"/>
          </a:bodyPr>
          <a:lstStyle/>
          <a:p>
            <a:r>
              <a:rPr lang="es-CO" sz="3600" dirty="0">
                <a:effectLst/>
                <a:latin typeface="Calibri" panose="020F0502020204030204" pitchFamily="34" charset="0"/>
                <a:ea typeface="Calibri" panose="020F0502020204030204" pitchFamily="34" charset="0"/>
                <a:cs typeface="Times New Roman" panose="02020603050405020304" pitchFamily="18" charset="0"/>
              </a:rPr>
              <a:t>El problema de la Comunicación deficiente entre los padres de familia de la sede Planta de Secundaria y media con la Institución Educativa La Planta</a:t>
            </a:r>
            <a:br>
              <a:rPr lang="es-CO" sz="1800" dirty="0">
                <a:effectLst/>
                <a:latin typeface="Calibri" panose="020F0502020204030204" pitchFamily="34" charset="0"/>
                <a:ea typeface="Calibri" panose="020F0502020204030204" pitchFamily="34" charset="0"/>
                <a:cs typeface="Times New Roman" panose="02020603050405020304" pitchFamily="18" charset="0"/>
              </a:rPr>
            </a:br>
            <a:endParaRPr lang="es-CO" dirty="0"/>
          </a:p>
        </p:txBody>
      </p:sp>
      <p:sp>
        <p:nvSpPr>
          <p:cNvPr id="3" name="Subtítulo 2">
            <a:extLst>
              <a:ext uri="{FF2B5EF4-FFF2-40B4-BE49-F238E27FC236}">
                <a16:creationId xmlns:a16="http://schemas.microsoft.com/office/drawing/2014/main" id="{7CB1FB2D-2D3E-3723-9223-2D55159E0866}"/>
              </a:ext>
            </a:extLst>
          </p:cNvPr>
          <p:cNvSpPr>
            <a:spLocks noGrp="1"/>
          </p:cNvSpPr>
          <p:nvPr>
            <p:ph type="subTitle" idx="1"/>
          </p:nvPr>
        </p:nvSpPr>
        <p:spPr>
          <a:xfrm>
            <a:off x="5702406" y="3902206"/>
            <a:ext cx="5852698" cy="2240529"/>
          </a:xfrm>
        </p:spPr>
        <p:txBody>
          <a:bodyPr>
            <a:normAutofit/>
          </a:bodyPr>
          <a:lstStyle/>
          <a:p>
            <a:r>
              <a:rPr lang="es-MX" dirty="0"/>
              <a:t>Por: Docente Andres Felipe Trujillo</a:t>
            </a:r>
            <a:endParaRPr lang="es-CO" dirty="0"/>
          </a:p>
        </p:txBody>
      </p:sp>
      <p:pic>
        <p:nvPicPr>
          <p:cNvPr id="4" name="Picture 3" descr="Fondo vectorial de salpicaduras de colores brillantes">
            <a:extLst>
              <a:ext uri="{FF2B5EF4-FFF2-40B4-BE49-F238E27FC236}">
                <a16:creationId xmlns:a16="http://schemas.microsoft.com/office/drawing/2014/main" id="{F0DB0CE6-EFC2-4BC4-71B2-A0F1474C5CBD}"/>
              </a:ext>
            </a:extLst>
          </p:cNvPr>
          <p:cNvPicPr>
            <a:picLocks noChangeAspect="1"/>
          </p:cNvPicPr>
          <p:nvPr/>
        </p:nvPicPr>
        <p:blipFill rotWithShape="1">
          <a:blip r:embed="rId2"/>
          <a:srcRect l="27303" r="16073" b="-1"/>
          <a:stretch/>
        </p:blipFill>
        <p:spPr>
          <a:xfrm>
            <a:off x="20" y="10"/>
            <a:ext cx="5710632" cy="6857990"/>
          </a:xfrm>
          <a:custGeom>
            <a:avLst/>
            <a:gdLst/>
            <a:ahLst/>
            <a:cxnLst/>
            <a:rect l="l" t="t" r="r" b="b"/>
            <a:pathLst>
              <a:path w="5710652" h="6858000">
                <a:moveTo>
                  <a:pt x="4831301" y="0"/>
                </a:moveTo>
                <a:lnTo>
                  <a:pt x="5696109" y="0"/>
                </a:lnTo>
                <a:lnTo>
                  <a:pt x="5706418" y="42969"/>
                </a:lnTo>
                <a:cubicBezTo>
                  <a:pt x="5714414" y="100391"/>
                  <a:pt x="5711283" y="160329"/>
                  <a:pt x="5695333" y="219852"/>
                </a:cubicBezTo>
                <a:cubicBezTo>
                  <a:pt x="5631536" y="457945"/>
                  <a:pt x="5386806" y="599240"/>
                  <a:pt x="5148712" y="535443"/>
                </a:cubicBezTo>
                <a:cubicBezTo>
                  <a:pt x="4940381" y="479621"/>
                  <a:pt x="4806160" y="285271"/>
                  <a:pt x="4818599" y="78052"/>
                </a:cubicBezTo>
                <a:close/>
                <a:moveTo>
                  <a:pt x="0" y="0"/>
                </a:moveTo>
                <a:lnTo>
                  <a:pt x="545808" y="0"/>
                </a:lnTo>
                <a:lnTo>
                  <a:pt x="4212872" y="0"/>
                </a:lnTo>
                <a:lnTo>
                  <a:pt x="4204748" y="184996"/>
                </a:lnTo>
                <a:cubicBezTo>
                  <a:pt x="4203390" y="263520"/>
                  <a:pt x="4204263" y="341910"/>
                  <a:pt x="4207775" y="419995"/>
                </a:cubicBezTo>
                <a:cubicBezTo>
                  <a:pt x="4220964" y="709488"/>
                  <a:pt x="4449625" y="891535"/>
                  <a:pt x="4655737" y="1068099"/>
                </a:cubicBezTo>
                <a:cubicBezTo>
                  <a:pt x="5169527" y="1508061"/>
                  <a:pt x="5344373" y="2032158"/>
                  <a:pt x="5103604" y="2589405"/>
                </a:cubicBezTo>
                <a:cubicBezTo>
                  <a:pt x="5010230" y="2805523"/>
                  <a:pt x="4828675" y="2993264"/>
                  <a:pt x="4657611" y="3164269"/>
                </a:cubicBezTo>
                <a:cubicBezTo>
                  <a:pt x="4198817" y="3622744"/>
                  <a:pt x="4217616" y="4154456"/>
                  <a:pt x="4499219" y="4641255"/>
                </a:cubicBezTo>
                <a:cubicBezTo>
                  <a:pt x="4699839" y="4986832"/>
                  <a:pt x="4940395" y="5311556"/>
                  <a:pt x="5110950" y="5670858"/>
                </a:cubicBezTo>
                <a:cubicBezTo>
                  <a:pt x="5277001" y="6019042"/>
                  <a:pt x="5375520" y="6366409"/>
                  <a:pt x="5396522" y="6707670"/>
                </a:cubicBezTo>
                <a:lnTo>
                  <a:pt x="5398895" y="6858000"/>
                </a:lnTo>
                <a:lnTo>
                  <a:pt x="0" y="6858000"/>
                </a:lnTo>
                <a:close/>
              </a:path>
            </a:pathLst>
          </a:custGeom>
        </p:spPr>
      </p:pic>
    </p:spTree>
    <p:extLst>
      <p:ext uri="{BB962C8B-B14F-4D97-AF65-F5344CB8AC3E}">
        <p14:creationId xmlns:p14="http://schemas.microsoft.com/office/powerpoint/2010/main" val="83374605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 name="Background Fill">
            <a:extLst>
              <a:ext uri="{FF2B5EF4-FFF2-40B4-BE49-F238E27FC236}">
                <a16:creationId xmlns:a16="http://schemas.microsoft.com/office/drawing/2014/main" id="{B937640E-EF7A-4A6C-A950-D12B7D5C9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76ADA084-C86B-4F3C-8077-6A8999CC46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5" name="Rectángulo 4">
            <a:extLst>
              <a:ext uri="{FF2B5EF4-FFF2-40B4-BE49-F238E27FC236}">
                <a16:creationId xmlns:a16="http://schemas.microsoft.com/office/drawing/2014/main" id="{D8E1475D-5C71-9D2A-FC75-30A897FC21E8}"/>
              </a:ext>
            </a:extLst>
          </p:cNvPr>
          <p:cNvSpPr/>
          <p:nvPr/>
        </p:nvSpPr>
        <p:spPr>
          <a:xfrm>
            <a:off x="0" y="0"/>
            <a:ext cx="12192000" cy="6858000"/>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O" dirty="0"/>
          </a:p>
        </p:txBody>
      </p:sp>
      <p:sp>
        <p:nvSpPr>
          <p:cNvPr id="2" name="Título 1">
            <a:extLst>
              <a:ext uri="{FF2B5EF4-FFF2-40B4-BE49-F238E27FC236}">
                <a16:creationId xmlns:a16="http://schemas.microsoft.com/office/drawing/2014/main" id="{5A312907-40E0-CDBC-4A9E-D34AB9DE39AF}"/>
              </a:ext>
            </a:extLst>
          </p:cNvPr>
          <p:cNvSpPr>
            <a:spLocks noGrp="1"/>
          </p:cNvSpPr>
          <p:nvPr>
            <p:ph type="title"/>
          </p:nvPr>
        </p:nvSpPr>
        <p:spPr>
          <a:xfrm>
            <a:off x="722811" y="412831"/>
            <a:ext cx="4606456" cy="1154711"/>
          </a:xfrm>
        </p:spPr>
        <p:txBody>
          <a:bodyPr>
            <a:normAutofit/>
          </a:bodyPr>
          <a:lstStyle/>
          <a:p>
            <a:r>
              <a:rPr lang="es-MX" dirty="0">
                <a:solidFill>
                  <a:schemeClr val="accent4">
                    <a:lumMod val="75000"/>
                  </a:schemeClr>
                </a:solidFill>
              </a:rPr>
              <a:t>Contexto </a:t>
            </a:r>
            <a:endParaRPr lang="es-CO" dirty="0">
              <a:solidFill>
                <a:schemeClr val="accent4">
                  <a:lumMod val="75000"/>
                </a:schemeClr>
              </a:solidFill>
            </a:endParaRPr>
          </a:p>
        </p:txBody>
      </p:sp>
      <p:sp>
        <p:nvSpPr>
          <p:cNvPr id="3" name="Marcador de contenido 2">
            <a:extLst>
              <a:ext uri="{FF2B5EF4-FFF2-40B4-BE49-F238E27FC236}">
                <a16:creationId xmlns:a16="http://schemas.microsoft.com/office/drawing/2014/main" id="{8D01DE84-5C70-58B2-86F9-9CB68367B4B4}"/>
              </a:ext>
            </a:extLst>
          </p:cNvPr>
          <p:cNvSpPr>
            <a:spLocks noGrp="1"/>
          </p:cNvSpPr>
          <p:nvPr>
            <p:ph idx="1"/>
          </p:nvPr>
        </p:nvSpPr>
        <p:spPr>
          <a:xfrm>
            <a:off x="722811" y="1576251"/>
            <a:ext cx="4606456" cy="4990012"/>
          </a:xfrm>
        </p:spPr>
        <p:txBody>
          <a:bodyPr anchor="t">
            <a:normAutofit/>
          </a:bodyPr>
          <a:lstStyle/>
          <a:p>
            <a:r>
              <a:rPr lang="es-CO" dirty="0">
                <a:effectLst/>
                <a:latin typeface="Times New Roman" panose="02020603050405020304" pitchFamily="18" charset="0"/>
                <a:ea typeface="Calibri" panose="020F0502020204030204" pitchFamily="34" charset="0"/>
                <a:cs typeface="Times New Roman" panose="02020603050405020304" pitchFamily="18" charset="0"/>
              </a:rPr>
              <a:t>Durante los últimos años se ha notado una gran dificultad de los padres de familia para estar al tanto de la información proveniente de la Sede central La Planta de la institución educativa de secundaria y media, debido a la dificultad que tienen para desplazarse hasta la sede, por ello es común encontrar quejas por parte de la comunidad sobre la falta de información sobre los eventos y actividades de la Institución, además también es común  que los docentes argumenten falta de interés y pertenencia de los padres hacia la institución educativa.</a:t>
            </a:r>
            <a:endParaRPr lang="es-CO" dirty="0">
              <a:effectLst/>
              <a:latin typeface="Calibri" panose="020F0502020204030204" pitchFamily="34" charset="0"/>
              <a:ea typeface="Calibri" panose="020F0502020204030204" pitchFamily="34" charset="0"/>
              <a:cs typeface="Times New Roman" panose="02020603050405020304" pitchFamily="18" charset="0"/>
            </a:endParaRPr>
          </a:p>
          <a:p>
            <a:endParaRPr lang="es-CO" sz="2400" dirty="0"/>
          </a:p>
        </p:txBody>
      </p:sp>
      <p:pic>
        <p:nvPicPr>
          <p:cNvPr id="4" name="Picture 3" descr="Fondo vectorial de salpicaduras de colores brillantes">
            <a:extLst>
              <a:ext uri="{FF2B5EF4-FFF2-40B4-BE49-F238E27FC236}">
                <a16:creationId xmlns:a16="http://schemas.microsoft.com/office/drawing/2014/main" id="{1E337D62-F7BE-C428-D37B-805C9210D880}"/>
              </a:ext>
            </a:extLst>
          </p:cNvPr>
          <p:cNvPicPr>
            <a:picLocks noChangeAspect="1"/>
          </p:cNvPicPr>
          <p:nvPr/>
        </p:nvPicPr>
        <p:blipFill rotWithShape="1">
          <a:blip r:embed="rId2"/>
          <a:srcRect l="20244" r="12343" b="1"/>
          <a:stretch/>
        </p:blipFill>
        <p:spPr>
          <a:xfrm>
            <a:off x="5879198" y="490264"/>
            <a:ext cx="6312802" cy="6367736"/>
          </a:xfrm>
          <a:custGeom>
            <a:avLst/>
            <a:gdLst/>
            <a:ahLst/>
            <a:cxnLst/>
            <a:rect l="l" t="t" r="r" b="b"/>
            <a:pathLst>
              <a:path w="6312802" h="6367736">
                <a:moveTo>
                  <a:pt x="789715" y="708127"/>
                </a:moveTo>
                <a:cubicBezTo>
                  <a:pt x="845978" y="711650"/>
                  <a:pt x="901296" y="724302"/>
                  <a:pt x="953475" y="745602"/>
                </a:cubicBezTo>
                <a:cubicBezTo>
                  <a:pt x="1173612" y="834890"/>
                  <a:pt x="1309905" y="1073925"/>
                  <a:pt x="1278834" y="1315681"/>
                </a:cubicBezTo>
                <a:cubicBezTo>
                  <a:pt x="1233750" y="1669869"/>
                  <a:pt x="880524" y="1881517"/>
                  <a:pt x="560369" y="1747304"/>
                </a:cubicBezTo>
                <a:cubicBezTo>
                  <a:pt x="338151" y="1654256"/>
                  <a:pt x="204742" y="1408974"/>
                  <a:pt x="242538" y="1164574"/>
                </a:cubicBezTo>
                <a:cubicBezTo>
                  <a:pt x="286421" y="880774"/>
                  <a:pt x="529219" y="692590"/>
                  <a:pt x="789715" y="708127"/>
                </a:cubicBezTo>
                <a:close/>
                <a:moveTo>
                  <a:pt x="2877121" y="364348"/>
                </a:moveTo>
                <a:cubicBezTo>
                  <a:pt x="2901561" y="365790"/>
                  <a:pt x="2925601" y="371235"/>
                  <a:pt x="2948310" y="380363"/>
                </a:cubicBezTo>
                <a:cubicBezTo>
                  <a:pt x="3044405" y="419202"/>
                  <a:pt x="3103503" y="523063"/>
                  <a:pt x="3089970" y="628607"/>
                </a:cubicBezTo>
                <a:cubicBezTo>
                  <a:pt x="3070190" y="782758"/>
                  <a:pt x="2916600" y="874848"/>
                  <a:pt x="2777343" y="816472"/>
                </a:cubicBezTo>
                <a:cubicBezTo>
                  <a:pt x="2680608" y="775952"/>
                  <a:pt x="2622552" y="669287"/>
                  <a:pt x="2639048" y="562863"/>
                </a:cubicBezTo>
                <a:cubicBezTo>
                  <a:pt x="2658106" y="439382"/>
                  <a:pt x="2763810" y="357542"/>
                  <a:pt x="2877121" y="364348"/>
                </a:cubicBezTo>
                <a:close/>
                <a:moveTo>
                  <a:pt x="5725514" y="29060"/>
                </a:moveTo>
                <a:lnTo>
                  <a:pt x="5748657" y="29701"/>
                </a:lnTo>
                <a:cubicBezTo>
                  <a:pt x="5935681" y="36387"/>
                  <a:pt x="6081789" y="65616"/>
                  <a:pt x="6194082" y="113315"/>
                </a:cubicBezTo>
                <a:lnTo>
                  <a:pt x="6312802" y="183322"/>
                </a:lnTo>
                <a:lnTo>
                  <a:pt x="6312802" y="6367736"/>
                </a:lnTo>
                <a:lnTo>
                  <a:pt x="3171877" y="6367736"/>
                </a:lnTo>
                <a:lnTo>
                  <a:pt x="3171635" y="6367591"/>
                </a:lnTo>
                <a:lnTo>
                  <a:pt x="2683232" y="6367591"/>
                </a:lnTo>
                <a:lnTo>
                  <a:pt x="2683031" y="6367736"/>
                </a:lnTo>
                <a:lnTo>
                  <a:pt x="1006759" y="6367736"/>
                </a:lnTo>
                <a:lnTo>
                  <a:pt x="1017798" y="6253705"/>
                </a:lnTo>
                <a:cubicBezTo>
                  <a:pt x="1043303" y="6019815"/>
                  <a:pt x="1065826" y="5776617"/>
                  <a:pt x="897420" y="5565130"/>
                </a:cubicBezTo>
                <a:cubicBezTo>
                  <a:pt x="700507" y="5318087"/>
                  <a:pt x="491822" y="5428997"/>
                  <a:pt x="271526" y="5130943"/>
                </a:cubicBezTo>
                <a:cubicBezTo>
                  <a:pt x="108646" y="4910648"/>
                  <a:pt x="-26366" y="4708290"/>
                  <a:pt x="39940" y="4415201"/>
                </a:cubicBezTo>
                <a:cubicBezTo>
                  <a:pt x="128666" y="4023216"/>
                  <a:pt x="467878" y="3870268"/>
                  <a:pt x="464356" y="3587268"/>
                </a:cubicBezTo>
                <a:cubicBezTo>
                  <a:pt x="460351" y="3247094"/>
                  <a:pt x="43943" y="3178950"/>
                  <a:pt x="3183" y="2791128"/>
                </a:cubicBezTo>
                <a:cubicBezTo>
                  <a:pt x="-23403" y="2538162"/>
                  <a:pt x="118896" y="2235225"/>
                  <a:pt x="343758" y="2095087"/>
                </a:cubicBezTo>
                <a:cubicBezTo>
                  <a:pt x="758163" y="1836512"/>
                  <a:pt x="1225342" y="2272862"/>
                  <a:pt x="1543093" y="2013487"/>
                </a:cubicBezTo>
                <a:cubicBezTo>
                  <a:pt x="1732879" y="1858534"/>
                  <a:pt x="1763790" y="1542064"/>
                  <a:pt x="1726873" y="1342749"/>
                </a:cubicBezTo>
                <a:cubicBezTo>
                  <a:pt x="1656484" y="963255"/>
                  <a:pt x="1345299" y="901114"/>
                  <a:pt x="1356831" y="612032"/>
                </a:cubicBezTo>
                <a:cubicBezTo>
                  <a:pt x="1365319" y="397180"/>
                  <a:pt x="1547578" y="171600"/>
                  <a:pt x="1773239" y="121551"/>
                </a:cubicBezTo>
                <a:cubicBezTo>
                  <a:pt x="1804789" y="114503"/>
                  <a:pt x="1837013" y="110980"/>
                  <a:pt x="1869333" y="110980"/>
                </a:cubicBezTo>
                <a:cubicBezTo>
                  <a:pt x="2087466" y="110980"/>
                  <a:pt x="2259155" y="271137"/>
                  <a:pt x="2312167" y="320866"/>
                </a:cubicBezTo>
                <a:cubicBezTo>
                  <a:pt x="2563133" y="555255"/>
                  <a:pt x="2364538" y="842498"/>
                  <a:pt x="2568899" y="1194363"/>
                </a:cubicBezTo>
                <a:cubicBezTo>
                  <a:pt x="2600650" y="1246494"/>
                  <a:pt x="2637078" y="1295662"/>
                  <a:pt x="2677726" y="1341226"/>
                </a:cubicBezTo>
                <a:cubicBezTo>
                  <a:pt x="2757804" y="1432276"/>
                  <a:pt x="2906990" y="1416261"/>
                  <a:pt x="2964327" y="1310316"/>
                </a:cubicBezTo>
                <a:cubicBezTo>
                  <a:pt x="3059059" y="1135183"/>
                  <a:pt x="3149628" y="938831"/>
                  <a:pt x="3333248" y="887741"/>
                </a:cubicBezTo>
                <a:cubicBezTo>
                  <a:pt x="3690239" y="788365"/>
                  <a:pt x="3902767" y="1378543"/>
                  <a:pt x="4272730" y="1307994"/>
                </a:cubicBezTo>
                <a:cubicBezTo>
                  <a:pt x="4426320" y="1278686"/>
                  <a:pt x="4515368" y="1152802"/>
                  <a:pt x="4596327" y="996810"/>
                </a:cubicBezTo>
                <a:cubicBezTo>
                  <a:pt x="4618829" y="953326"/>
                  <a:pt x="4640770" y="907521"/>
                  <a:pt x="4663272" y="860676"/>
                </a:cubicBezTo>
                <a:cubicBezTo>
                  <a:pt x="4732781" y="613153"/>
                  <a:pt x="4835282" y="115946"/>
                  <a:pt x="5572324" y="40189"/>
                </a:cubicBezTo>
                <a:cubicBezTo>
                  <a:pt x="5622910" y="31543"/>
                  <a:pt x="5674208" y="27859"/>
                  <a:pt x="5725514" y="29060"/>
                </a:cubicBezTo>
                <a:close/>
                <a:moveTo>
                  <a:pt x="4169348" y="793"/>
                </a:moveTo>
                <a:cubicBezTo>
                  <a:pt x="4219966" y="3995"/>
                  <a:pt x="4269734" y="15368"/>
                  <a:pt x="4316693" y="34505"/>
                </a:cubicBezTo>
                <a:cubicBezTo>
                  <a:pt x="4514808" y="114584"/>
                  <a:pt x="4637488" y="329676"/>
                  <a:pt x="4609540" y="547569"/>
                </a:cubicBezTo>
                <a:cubicBezTo>
                  <a:pt x="4568620" y="865801"/>
                  <a:pt x="4251108" y="1055907"/>
                  <a:pt x="3962986" y="935790"/>
                </a:cubicBezTo>
                <a:cubicBezTo>
                  <a:pt x="3762790" y="852028"/>
                  <a:pt x="3642672" y="631491"/>
                  <a:pt x="3676946" y="411355"/>
                </a:cubicBezTo>
                <a:cubicBezTo>
                  <a:pt x="3716424" y="155985"/>
                  <a:pt x="3934959" y="-13061"/>
                  <a:pt x="4169348" y="793"/>
                </a:cubicBezTo>
                <a:close/>
              </a:path>
            </a:pathLst>
          </a:custGeom>
        </p:spPr>
      </p:pic>
    </p:spTree>
    <p:extLst>
      <p:ext uri="{BB962C8B-B14F-4D97-AF65-F5344CB8AC3E}">
        <p14:creationId xmlns:p14="http://schemas.microsoft.com/office/powerpoint/2010/main" val="205438800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05803A8-6DAE-1CAF-CB91-29FF8C7530B6}"/>
              </a:ext>
            </a:extLst>
          </p:cNvPr>
          <p:cNvSpPr/>
          <p:nvPr/>
        </p:nvSpPr>
        <p:spPr>
          <a:xfrm>
            <a:off x="0" y="0"/>
            <a:ext cx="12192000" cy="6858000"/>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O" dirty="0"/>
          </a:p>
        </p:txBody>
      </p:sp>
      <p:pic>
        <p:nvPicPr>
          <p:cNvPr id="5" name="Picture 3" descr="Fondo vectorial de salpicaduras de colores brillantes">
            <a:extLst>
              <a:ext uri="{FF2B5EF4-FFF2-40B4-BE49-F238E27FC236}">
                <a16:creationId xmlns:a16="http://schemas.microsoft.com/office/drawing/2014/main" id="{B0447B1C-3665-34CC-C6DE-DB4C57BD2ABC}"/>
              </a:ext>
            </a:extLst>
          </p:cNvPr>
          <p:cNvPicPr>
            <a:picLocks noChangeAspect="1"/>
          </p:cNvPicPr>
          <p:nvPr/>
        </p:nvPicPr>
        <p:blipFill rotWithShape="1">
          <a:blip r:embed="rId2"/>
          <a:srcRect l="20244" r="12343" b="1"/>
          <a:stretch/>
        </p:blipFill>
        <p:spPr>
          <a:xfrm>
            <a:off x="9485416" y="4127862"/>
            <a:ext cx="2706584" cy="2730137"/>
          </a:xfrm>
          <a:custGeom>
            <a:avLst/>
            <a:gdLst/>
            <a:ahLst/>
            <a:cxnLst/>
            <a:rect l="l" t="t" r="r" b="b"/>
            <a:pathLst>
              <a:path w="6312802" h="6367736">
                <a:moveTo>
                  <a:pt x="789715" y="708127"/>
                </a:moveTo>
                <a:cubicBezTo>
                  <a:pt x="845978" y="711650"/>
                  <a:pt x="901296" y="724302"/>
                  <a:pt x="953475" y="745602"/>
                </a:cubicBezTo>
                <a:cubicBezTo>
                  <a:pt x="1173612" y="834890"/>
                  <a:pt x="1309905" y="1073925"/>
                  <a:pt x="1278834" y="1315681"/>
                </a:cubicBezTo>
                <a:cubicBezTo>
                  <a:pt x="1233750" y="1669869"/>
                  <a:pt x="880524" y="1881517"/>
                  <a:pt x="560369" y="1747304"/>
                </a:cubicBezTo>
                <a:cubicBezTo>
                  <a:pt x="338151" y="1654256"/>
                  <a:pt x="204742" y="1408974"/>
                  <a:pt x="242538" y="1164574"/>
                </a:cubicBezTo>
                <a:cubicBezTo>
                  <a:pt x="286421" y="880774"/>
                  <a:pt x="529219" y="692590"/>
                  <a:pt x="789715" y="708127"/>
                </a:cubicBezTo>
                <a:close/>
                <a:moveTo>
                  <a:pt x="2877121" y="364348"/>
                </a:moveTo>
                <a:cubicBezTo>
                  <a:pt x="2901561" y="365790"/>
                  <a:pt x="2925601" y="371235"/>
                  <a:pt x="2948310" y="380363"/>
                </a:cubicBezTo>
                <a:cubicBezTo>
                  <a:pt x="3044405" y="419202"/>
                  <a:pt x="3103503" y="523063"/>
                  <a:pt x="3089970" y="628607"/>
                </a:cubicBezTo>
                <a:cubicBezTo>
                  <a:pt x="3070190" y="782758"/>
                  <a:pt x="2916600" y="874848"/>
                  <a:pt x="2777343" y="816472"/>
                </a:cubicBezTo>
                <a:cubicBezTo>
                  <a:pt x="2680608" y="775952"/>
                  <a:pt x="2622552" y="669287"/>
                  <a:pt x="2639048" y="562863"/>
                </a:cubicBezTo>
                <a:cubicBezTo>
                  <a:pt x="2658106" y="439382"/>
                  <a:pt x="2763810" y="357542"/>
                  <a:pt x="2877121" y="364348"/>
                </a:cubicBezTo>
                <a:close/>
                <a:moveTo>
                  <a:pt x="5725514" y="29060"/>
                </a:moveTo>
                <a:lnTo>
                  <a:pt x="5748657" y="29701"/>
                </a:lnTo>
                <a:cubicBezTo>
                  <a:pt x="5935681" y="36387"/>
                  <a:pt x="6081789" y="65616"/>
                  <a:pt x="6194082" y="113315"/>
                </a:cubicBezTo>
                <a:lnTo>
                  <a:pt x="6312802" y="183322"/>
                </a:lnTo>
                <a:lnTo>
                  <a:pt x="6312802" y="6367736"/>
                </a:lnTo>
                <a:lnTo>
                  <a:pt x="3171877" y="6367736"/>
                </a:lnTo>
                <a:lnTo>
                  <a:pt x="3171635" y="6367591"/>
                </a:lnTo>
                <a:lnTo>
                  <a:pt x="2683232" y="6367591"/>
                </a:lnTo>
                <a:lnTo>
                  <a:pt x="2683031" y="6367736"/>
                </a:lnTo>
                <a:lnTo>
                  <a:pt x="1006759" y="6367736"/>
                </a:lnTo>
                <a:lnTo>
                  <a:pt x="1017798" y="6253705"/>
                </a:lnTo>
                <a:cubicBezTo>
                  <a:pt x="1043303" y="6019815"/>
                  <a:pt x="1065826" y="5776617"/>
                  <a:pt x="897420" y="5565130"/>
                </a:cubicBezTo>
                <a:cubicBezTo>
                  <a:pt x="700507" y="5318087"/>
                  <a:pt x="491822" y="5428997"/>
                  <a:pt x="271526" y="5130943"/>
                </a:cubicBezTo>
                <a:cubicBezTo>
                  <a:pt x="108646" y="4910648"/>
                  <a:pt x="-26366" y="4708290"/>
                  <a:pt x="39940" y="4415201"/>
                </a:cubicBezTo>
                <a:cubicBezTo>
                  <a:pt x="128666" y="4023216"/>
                  <a:pt x="467878" y="3870268"/>
                  <a:pt x="464356" y="3587268"/>
                </a:cubicBezTo>
                <a:cubicBezTo>
                  <a:pt x="460351" y="3247094"/>
                  <a:pt x="43943" y="3178950"/>
                  <a:pt x="3183" y="2791128"/>
                </a:cubicBezTo>
                <a:cubicBezTo>
                  <a:pt x="-23403" y="2538162"/>
                  <a:pt x="118896" y="2235225"/>
                  <a:pt x="343758" y="2095087"/>
                </a:cubicBezTo>
                <a:cubicBezTo>
                  <a:pt x="758163" y="1836512"/>
                  <a:pt x="1225342" y="2272862"/>
                  <a:pt x="1543093" y="2013487"/>
                </a:cubicBezTo>
                <a:cubicBezTo>
                  <a:pt x="1732879" y="1858534"/>
                  <a:pt x="1763790" y="1542064"/>
                  <a:pt x="1726873" y="1342749"/>
                </a:cubicBezTo>
                <a:cubicBezTo>
                  <a:pt x="1656484" y="963255"/>
                  <a:pt x="1345299" y="901114"/>
                  <a:pt x="1356831" y="612032"/>
                </a:cubicBezTo>
                <a:cubicBezTo>
                  <a:pt x="1365319" y="397180"/>
                  <a:pt x="1547578" y="171600"/>
                  <a:pt x="1773239" y="121551"/>
                </a:cubicBezTo>
                <a:cubicBezTo>
                  <a:pt x="1804789" y="114503"/>
                  <a:pt x="1837013" y="110980"/>
                  <a:pt x="1869333" y="110980"/>
                </a:cubicBezTo>
                <a:cubicBezTo>
                  <a:pt x="2087466" y="110980"/>
                  <a:pt x="2259155" y="271137"/>
                  <a:pt x="2312167" y="320866"/>
                </a:cubicBezTo>
                <a:cubicBezTo>
                  <a:pt x="2563133" y="555255"/>
                  <a:pt x="2364538" y="842498"/>
                  <a:pt x="2568899" y="1194363"/>
                </a:cubicBezTo>
                <a:cubicBezTo>
                  <a:pt x="2600650" y="1246494"/>
                  <a:pt x="2637078" y="1295662"/>
                  <a:pt x="2677726" y="1341226"/>
                </a:cubicBezTo>
                <a:cubicBezTo>
                  <a:pt x="2757804" y="1432276"/>
                  <a:pt x="2906990" y="1416261"/>
                  <a:pt x="2964327" y="1310316"/>
                </a:cubicBezTo>
                <a:cubicBezTo>
                  <a:pt x="3059059" y="1135183"/>
                  <a:pt x="3149628" y="938831"/>
                  <a:pt x="3333248" y="887741"/>
                </a:cubicBezTo>
                <a:cubicBezTo>
                  <a:pt x="3690239" y="788365"/>
                  <a:pt x="3902767" y="1378543"/>
                  <a:pt x="4272730" y="1307994"/>
                </a:cubicBezTo>
                <a:cubicBezTo>
                  <a:pt x="4426320" y="1278686"/>
                  <a:pt x="4515368" y="1152802"/>
                  <a:pt x="4596327" y="996810"/>
                </a:cubicBezTo>
                <a:cubicBezTo>
                  <a:pt x="4618829" y="953326"/>
                  <a:pt x="4640770" y="907521"/>
                  <a:pt x="4663272" y="860676"/>
                </a:cubicBezTo>
                <a:cubicBezTo>
                  <a:pt x="4732781" y="613153"/>
                  <a:pt x="4835282" y="115946"/>
                  <a:pt x="5572324" y="40189"/>
                </a:cubicBezTo>
                <a:cubicBezTo>
                  <a:pt x="5622910" y="31543"/>
                  <a:pt x="5674208" y="27859"/>
                  <a:pt x="5725514" y="29060"/>
                </a:cubicBezTo>
                <a:close/>
                <a:moveTo>
                  <a:pt x="4169348" y="793"/>
                </a:moveTo>
                <a:cubicBezTo>
                  <a:pt x="4219966" y="3995"/>
                  <a:pt x="4269734" y="15368"/>
                  <a:pt x="4316693" y="34505"/>
                </a:cubicBezTo>
                <a:cubicBezTo>
                  <a:pt x="4514808" y="114584"/>
                  <a:pt x="4637488" y="329676"/>
                  <a:pt x="4609540" y="547569"/>
                </a:cubicBezTo>
                <a:cubicBezTo>
                  <a:pt x="4568620" y="865801"/>
                  <a:pt x="4251108" y="1055907"/>
                  <a:pt x="3962986" y="935790"/>
                </a:cubicBezTo>
                <a:cubicBezTo>
                  <a:pt x="3762790" y="852028"/>
                  <a:pt x="3642672" y="631491"/>
                  <a:pt x="3676946" y="411355"/>
                </a:cubicBezTo>
                <a:cubicBezTo>
                  <a:pt x="3716424" y="155985"/>
                  <a:pt x="3934959" y="-13061"/>
                  <a:pt x="4169348" y="793"/>
                </a:cubicBezTo>
                <a:close/>
              </a:path>
            </a:pathLst>
          </a:custGeom>
        </p:spPr>
      </p:pic>
      <p:sp>
        <p:nvSpPr>
          <p:cNvPr id="2" name="Título 1">
            <a:extLst>
              <a:ext uri="{FF2B5EF4-FFF2-40B4-BE49-F238E27FC236}">
                <a16:creationId xmlns:a16="http://schemas.microsoft.com/office/drawing/2014/main" id="{6DA77AB0-FFE4-6697-C503-796DDE015FE6}"/>
              </a:ext>
            </a:extLst>
          </p:cNvPr>
          <p:cNvSpPr>
            <a:spLocks noGrp="1"/>
          </p:cNvSpPr>
          <p:nvPr>
            <p:ph type="title"/>
          </p:nvPr>
        </p:nvSpPr>
        <p:spPr/>
        <p:txBody>
          <a:bodyPr>
            <a:noAutofit/>
          </a:bodyPr>
          <a:lstStyle/>
          <a:p>
            <a:pPr algn="ctr"/>
            <a:br>
              <a:rPr lang="es-CO" sz="6000" b="1" dirty="0">
                <a:solidFill>
                  <a:schemeClr val="accent4">
                    <a:lumMod val="75000"/>
                  </a:schemeClr>
                </a:solidFill>
                <a:effectLst/>
                <a:latin typeface="Times New Roman" panose="02020603050405020304" pitchFamily="18" charset="0"/>
              </a:rPr>
            </a:br>
            <a:br>
              <a:rPr lang="es-CO" sz="6000" b="1" dirty="0">
                <a:solidFill>
                  <a:schemeClr val="accent4">
                    <a:lumMod val="75000"/>
                  </a:schemeClr>
                </a:solidFill>
                <a:effectLst/>
                <a:latin typeface="Times New Roman" panose="02020603050405020304" pitchFamily="18" charset="0"/>
              </a:rPr>
            </a:br>
            <a:br>
              <a:rPr lang="es-CO" sz="6000" b="1" dirty="0">
                <a:solidFill>
                  <a:schemeClr val="accent4">
                    <a:lumMod val="75000"/>
                  </a:schemeClr>
                </a:solidFill>
                <a:effectLst/>
                <a:latin typeface="Times New Roman" panose="02020603050405020304" pitchFamily="18" charset="0"/>
              </a:rPr>
            </a:br>
            <a:r>
              <a:rPr lang="es-CO" sz="6000" b="1" dirty="0">
                <a:solidFill>
                  <a:schemeClr val="accent4">
                    <a:lumMod val="75000"/>
                  </a:schemeClr>
                </a:solidFill>
                <a:effectLst/>
                <a:latin typeface="Times New Roman" panose="02020603050405020304" pitchFamily="18" charset="0"/>
              </a:rPr>
              <a:t>Identificación del problema</a:t>
            </a:r>
            <a:endParaRPr lang="es-CO" sz="6000" dirty="0">
              <a:solidFill>
                <a:schemeClr val="accent4">
                  <a:lumMod val="75000"/>
                </a:schemeClr>
              </a:solidFill>
            </a:endParaRPr>
          </a:p>
        </p:txBody>
      </p:sp>
      <p:sp>
        <p:nvSpPr>
          <p:cNvPr id="3" name="Marcador de contenido 2">
            <a:extLst>
              <a:ext uri="{FF2B5EF4-FFF2-40B4-BE49-F238E27FC236}">
                <a16:creationId xmlns:a16="http://schemas.microsoft.com/office/drawing/2014/main" id="{67486B70-2E18-5E0A-435D-B740731CC6CE}"/>
              </a:ext>
            </a:extLst>
          </p:cNvPr>
          <p:cNvSpPr>
            <a:spLocks noGrp="1"/>
          </p:cNvSpPr>
          <p:nvPr>
            <p:ph idx="1"/>
          </p:nvPr>
        </p:nvSpPr>
        <p:spPr>
          <a:xfrm>
            <a:off x="609600" y="2106204"/>
            <a:ext cx="8717280" cy="4036534"/>
          </a:xfrm>
        </p:spPr>
        <p:txBody>
          <a:bodyPr/>
          <a:lstStyle/>
          <a:p>
            <a:r>
              <a:rPr lang="es-CO"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Como vemos existe una falta de comunicación entre la Sede principal de la I.E la planta y los padres de familia porque lo que podríamos enunciar el problema a abordar de la siguiente forma: </a:t>
            </a:r>
            <a:r>
              <a:rPr lang="es-MX" sz="3200" dirty="0">
                <a:effectLst/>
                <a:latin typeface="Times New Roman" panose="02020603050405020304" pitchFamily="18" charset="0"/>
                <a:ea typeface="Calibri" panose="020F0502020204030204" pitchFamily="34" charset="0"/>
                <a:cs typeface="Times New Roman" panose="02020603050405020304" pitchFamily="18" charset="0"/>
              </a:rPr>
              <a:t>“Comunicación</a:t>
            </a:r>
            <a:r>
              <a:rPr lang="es-CO"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deficiente entre los padres de familia de la sede Planta de Secundaria y media con la Institución Educativa La Planta”</a:t>
            </a:r>
            <a:endParaRPr lang="es-CO"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spTree>
    <p:extLst>
      <p:ext uri="{BB962C8B-B14F-4D97-AF65-F5344CB8AC3E}">
        <p14:creationId xmlns:p14="http://schemas.microsoft.com/office/powerpoint/2010/main" val="2371278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7EA232-4204-392F-6AD4-BAC80B92ADB2}"/>
              </a:ext>
            </a:extLst>
          </p:cNvPr>
          <p:cNvSpPr>
            <a:spLocks noGrp="1"/>
          </p:cNvSpPr>
          <p:nvPr>
            <p:ph type="title"/>
          </p:nvPr>
        </p:nvSpPr>
        <p:spPr/>
        <p:txBody>
          <a:bodyPr/>
          <a:lstStyle/>
          <a:p>
            <a:endParaRPr lang="es-CO"/>
          </a:p>
        </p:txBody>
      </p:sp>
      <p:sp>
        <p:nvSpPr>
          <p:cNvPr id="3" name="Marcador de contenido 2">
            <a:extLst>
              <a:ext uri="{FF2B5EF4-FFF2-40B4-BE49-F238E27FC236}">
                <a16:creationId xmlns:a16="http://schemas.microsoft.com/office/drawing/2014/main" id="{69BB17AA-4697-EC87-D99D-E7BB75C61CD2}"/>
              </a:ext>
            </a:extLst>
          </p:cNvPr>
          <p:cNvSpPr>
            <a:spLocks noGrp="1"/>
          </p:cNvSpPr>
          <p:nvPr>
            <p:ph idx="1"/>
          </p:nvPr>
        </p:nvSpPr>
        <p:spPr/>
        <p:txBody>
          <a:bodyPr/>
          <a:lstStyle/>
          <a:p>
            <a:endParaRPr lang="es-CO"/>
          </a:p>
        </p:txBody>
      </p:sp>
      <p:sp>
        <p:nvSpPr>
          <p:cNvPr id="4" name="Rectángulo 3">
            <a:extLst>
              <a:ext uri="{FF2B5EF4-FFF2-40B4-BE49-F238E27FC236}">
                <a16:creationId xmlns:a16="http://schemas.microsoft.com/office/drawing/2014/main" id="{AF3CB220-2EAC-0306-D975-A4936ADB6040}"/>
              </a:ext>
            </a:extLst>
          </p:cNvPr>
          <p:cNvSpPr/>
          <p:nvPr/>
        </p:nvSpPr>
        <p:spPr>
          <a:xfrm>
            <a:off x="0" y="0"/>
            <a:ext cx="12192000" cy="6858000"/>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O"/>
          </a:p>
        </p:txBody>
      </p:sp>
      <p:pic>
        <p:nvPicPr>
          <p:cNvPr id="5" name="Picture 3" descr="Fondo vectorial de salpicaduras de colores brillantes">
            <a:extLst>
              <a:ext uri="{FF2B5EF4-FFF2-40B4-BE49-F238E27FC236}">
                <a16:creationId xmlns:a16="http://schemas.microsoft.com/office/drawing/2014/main" id="{6A7FCD2C-67DA-A168-3A9D-A61E0BF46A3D}"/>
              </a:ext>
            </a:extLst>
          </p:cNvPr>
          <p:cNvPicPr>
            <a:picLocks noChangeAspect="1"/>
          </p:cNvPicPr>
          <p:nvPr/>
        </p:nvPicPr>
        <p:blipFill rotWithShape="1">
          <a:blip r:embed="rId2"/>
          <a:srcRect l="20244" r="12343" b="1"/>
          <a:stretch/>
        </p:blipFill>
        <p:spPr>
          <a:xfrm>
            <a:off x="9485416" y="4127862"/>
            <a:ext cx="2706584" cy="2730137"/>
          </a:xfrm>
          <a:custGeom>
            <a:avLst/>
            <a:gdLst/>
            <a:ahLst/>
            <a:cxnLst/>
            <a:rect l="l" t="t" r="r" b="b"/>
            <a:pathLst>
              <a:path w="6312802" h="6367736">
                <a:moveTo>
                  <a:pt x="789715" y="708127"/>
                </a:moveTo>
                <a:cubicBezTo>
                  <a:pt x="845978" y="711650"/>
                  <a:pt x="901296" y="724302"/>
                  <a:pt x="953475" y="745602"/>
                </a:cubicBezTo>
                <a:cubicBezTo>
                  <a:pt x="1173612" y="834890"/>
                  <a:pt x="1309905" y="1073925"/>
                  <a:pt x="1278834" y="1315681"/>
                </a:cubicBezTo>
                <a:cubicBezTo>
                  <a:pt x="1233750" y="1669869"/>
                  <a:pt x="880524" y="1881517"/>
                  <a:pt x="560369" y="1747304"/>
                </a:cubicBezTo>
                <a:cubicBezTo>
                  <a:pt x="338151" y="1654256"/>
                  <a:pt x="204742" y="1408974"/>
                  <a:pt x="242538" y="1164574"/>
                </a:cubicBezTo>
                <a:cubicBezTo>
                  <a:pt x="286421" y="880774"/>
                  <a:pt x="529219" y="692590"/>
                  <a:pt x="789715" y="708127"/>
                </a:cubicBezTo>
                <a:close/>
                <a:moveTo>
                  <a:pt x="2877121" y="364348"/>
                </a:moveTo>
                <a:cubicBezTo>
                  <a:pt x="2901561" y="365790"/>
                  <a:pt x="2925601" y="371235"/>
                  <a:pt x="2948310" y="380363"/>
                </a:cubicBezTo>
                <a:cubicBezTo>
                  <a:pt x="3044405" y="419202"/>
                  <a:pt x="3103503" y="523063"/>
                  <a:pt x="3089970" y="628607"/>
                </a:cubicBezTo>
                <a:cubicBezTo>
                  <a:pt x="3070190" y="782758"/>
                  <a:pt x="2916600" y="874848"/>
                  <a:pt x="2777343" y="816472"/>
                </a:cubicBezTo>
                <a:cubicBezTo>
                  <a:pt x="2680608" y="775952"/>
                  <a:pt x="2622552" y="669287"/>
                  <a:pt x="2639048" y="562863"/>
                </a:cubicBezTo>
                <a:cubicBezTo>
                  <a:pt x="2658106" y="439382"/>
                  <a:pt x="2763810" y="357542"/>
                  <a:pt x="2877121" y="364348"/>
                </a:cubicBezTo>
                <a:close/>
                <a:moveTo>
                  <a:pt x="5725514" y="29060"/>
                </a:moveTo>
                <a:lnTo>
                  <a:pt x="5748657" y="29701"/>
                </a:lnTo>
                <a:cubicBezTo>
                  <a:pt x="5935681" y="36387"/>
                  <a:pt x="6081789" y="65616"/>
                  <a:pt x="6194082" y="113315"/>
                </a:cubicBezTo>
                <a:lnTo>
                  <a:pt x="6312802" y="183322"/>
                </a:lnTo>
                <a:lnTo>
                  <a:pt x="6312802" y="6367736"/>
                </a:lnTo>
                <a:lnTo>
                  <a:pt x="3171877" y="6367736"/>
                </a:lnTo>
                <a:lnTo>
                  <a:pt x="3171635" y="6367591"/>
                </a:lnTo>
                <a:lnTo>
                  <a:pt x="2683232" y="6367591"/>
                </a:lnTo>
                <a:lnTo>
                  <a:pt x="2683031" y="6367736"/>
                </a:lnTo>
                <a:lnTo>
                  <a:pt x="1006759" y="6367736"/>
                </a:lnTo>
                <a:lnTo>
                  <a:pt x="1017798" y="6253705"/>
                </a:lnTo>
                <a:cubicBezTo>
                  <a:pt x="1043303" y="6019815"/>
                  <a:pt x="1065826" y="5776617"/>
                  <a:pt x="897420" y="5565130"/>
                </a:cubicBezTo>
                <a:cubicBezTo>
                  <a:pt x="700507" y="5318087"/>
                  <a:pt x="491822" y="5428997"/>
                  <a:pt x="271526" y="5130943"/>
                </a:cubicBezTo>
                <a:cubicBezTo>
                  <a:pt x="108646" y="4910648"/>
                  <a:pt x="-26366" y="4708290"/>
                  <a:pt x="39940" y="4415201"/>
                </a:cubicBezTo>
                <a:cubicBezTo>
                  <a:pt x="128666" y="4023216"/>
                  <a:pt x="467878" y="3870268"/>
                  <a:pt x="464356" y="3587268"/>
                </a:cubicBezTo>
                <a:cubicBezTo>
                  <a:pt x="460351" y="3247094"/>
                  <a:pt x="43943" y="3178950"/>
                  <a:pt x="3183" y="2791128"/>
                </a:cubicBezTo>
                <a:cubicBezTo>
                  <a:pt x="-23403" y="2538162"/>
                  <a:pt x="118896" y="2235225"/>
                  <a:pt x="343758" y="2095087"/>
                </a:cubicBezTo>
                <a:cubicBezTo>
                  <a:pt x="758163" y="1836512"/>
                  <a:pt x="1225342" y="2272862"/>
                  <a:pt x="1543093" y="2013487"/>
                </a:cubicBezTo>
                <a:cubicBezTo>
                  <a:pt x="1732879" y="1858534"/>
                  <a:pt x="1763790" y="1542064"/>
                  <a:pt x="1726873" y="1342749"/>
                </a:cubicBezTo>
                <a:cubicBezTo>
                  <a:pt x="1656484" y="963255"/>
                  <a:pt x="1345299" y="901114"/>
                  <a:pt x="1356831" y="612032"/>
                </a:cubicBezTo>
                <a:cubicBezTo>
                  <a:pt x="1365319" y="397180"/>
                  <a:pt x="1547578" y="171600"/>
                  <a:pt x="1773239" y="121551"/>
                </a:cubicBezTo>
                <a:cubicBezTo>
                  <a:pt x="1804789" y="114503"/>
                  <a:pt x="1837013" y="110980"/>
                  <a:pt x="1869333" y="110980"/>
                </a:cubicBezTo>
                <a:cubicBezTo>
                  <a:pt x="2087466" y="110980"/>
                  <a:pt x="2259155" y="271137"/>
                  <a:pt x="2312167" y="320866"/>
                </a:cubicBezTo>
                <a:cubicBezTo>
                  <a:pt x="2563133" y="555255"/>
                  <a:pt x="2364538" y="842498"/>
                  <a:pt x="2568899" y="1194363"/>
                </a:cubicBezTo>
                <a:cubicBezTo>
                  <a:pt x="2600650" y="1246494"/>
                  <a:pt x="2637078" y="1295662"/>
                  <a:pt x="2677726" y="1341226"/>
                </a:cubicBezTo>
                <a:cubicBezTo>
                  <a:pt x="2757804" y="1432276"/>
                  <a:pt x="2906990" y="1416261"/>
                  <a:pt x="2964327" y="1310316"/>
                </a:cubicBezTo>
                <a:cubicBezTo>
                  <a:pt x="3059059" y="1135183"/>
                  <a:pt x="3149628" y="938831"/>
                  <a:pt x="3333248" y="887741"/>
                </a:cubicBezTo>
                <a:cubicBezTo>
                  <a:pt x="3690239" y="788365"/>
                  <a:pt x="3902767" y="1378543"/>
                  <a:pt x="4272730" y="1307994"/>
                </a:cubicBezTo>
                <a:cubicBezTo>
                  <a:pt x="4426320" y="1278686"/>
                  <a:pt x="4515368" y="1152802"/>
                  <a:pt x="4596327" y="996810"/>
                </a:cubicBezTo>
                <a:cubicBezTo>
                  <a:pt x="4618829" y="953326"/>
                  <a:pt x="4640770" y="907521"/>
                  <a:pt x="4663272" y="860676"/>
                </a:cubicBezTo>
                <a:cubicBezTo>
                  <a:pt x="4732781" y="613153"/>
                  <a:pt x="4835282" y="115946"/>
                  <a:pt x="5572324" y="40189"/>
                </a:cubicBezTo>
                <a:cubicBezTo>
                  <a:pt x="5622910" y="31543"/>
                  <a:pt x="5674208" y="27859"/>
                  <a:pt x="5725514" y="29060"/>
                </a:cubicBezTo>
                <a:close/>
                <a:moveTo>
                  <a:pt x="4169348" y="793"/>
                </a:moveTo>
                <a:cubicBezTo>
                  <a:pt x="4219966" y="3995"/>
                  <a:pt x="4269734" y="15368"/>
                  <a:pt x="4316693" y="34505"/>
                </a:cubicBezTo>
                <a:cubicBezTo>
                  <a:pt x="4514808" y="114584"/>
                  <a:pt x="4637488" y="329676"/>
                  <a:pt x="4609540" y="547569"/>
                </a:cubicBezTo>
                <a:cubicBezTo>
                  <a:pt x="4568620" y="865801"/>
                  <a:pt x="4251108" y="1055907"/>
                  <a:pt x="3962986" y="935790"/>
                </a:cubicBezTo>
                <a:cubicBezTo>
                  <a:pt x="3762790" y="852028"/>
                  <a:pt x="3642672" y="631491"/>
                  <a:pt x="3676946" y="411355"/>
                </a:cubicBezTo>
                <a:cubicBezTo>
                  <a:pt x="3716424" y="155985"/>
                  <a:pt x="3934959" y="-13061"/>
                  <a:pt x="4169348" y="793"/>
                </a:cubicBezTo>
                <a:close/>
              </a:path>
            </a:pathLst>
          </a:custGeom>
        </p:spPr>
      </p:pic>
      <p:sp>
        <p:nvSpPr>
          <p:cNvPr id="6" name="Título 1">
            <a:extLst>
              <a:ext uri="{FF2B5EF4-FFF2-40B4-BE49-F238E27FC236}">
                <a16:creationId xmlns:a16="http://schemas.microsoft.com/office/drawing/2014/main" id="{9F45F820-FE7C-97B3-B6E6-2A7165D78DF9}"/>
              </a:ext>
            </a:extLst>
          </p:cNvPr>
          <p:cNvSpPr txBox="1">
            <a:spLocks/>
          </p:cNvSpPr>
          <p:nvPr/>
        </p:nvSpPr>
        <p:spPr>
          <a:xfrm>
            <a:off x="609600" y="557784"/>
            <a:ext cx="10972800" cy="1325563"/>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a:lstStyle>
          <a:p>
            <a:pPr algn="ctr"/>
            <a:br>
              <a:rPr lang="es-CO" sz="6000" b="1" dirty="0">
                <a:solidFill>
                  <a:schemeClr val="accent4">
                    <a:lumMod val="75000"/>
                  </a:schemeClr>
                </a:solidFill>
                <a:latin typeface="Times New Roman" panose="02020603050405020304" pitchFamily="18" charset="0"/>
              </a:rPr>
            </a:br>
            <a:br>
              <a:rPr lang="es-CO" sz="6000" b="1" dirty="0">
                <a:solidFill>
                  <a:schemeClr val="accent4">
                    <a:lumMod val="75000"/>
                  </a:schemeClr>
                </a:solidFill>
                <a:latin typeface="Times New Roman" panose="02020603050405020304" pitchFamily="18" charset="0"/>
              </a:rPr>
            </a:br>
            <a:br>
              <a:rPr lang="es-CO" sz="6000" b="1" dirty="0">
                <a:solidFill>
                  <a:schemeClr val="accent4">
                    <a:lumMod val="75000"/>
                  </a:schemeClr>
                </a:solidFill>
                <a:latin typeface="Times New Roman" panose="02020603050405020304" pitchFamily="18" charset="0"/>
              </a:rPr>
            </a:br>
            <a:r>
              <a:rPr lang="es-CO" sz="6000" b="1" dirty="0">
                <a:solidFill>
                  <a:schemeClr val="accent4">
                    <a:lumMod val="75000"/>
                  </a:schemeClr>
                </a:solidFill>
                <a:latin typeface="Times New Roman" panose="02020603050405020304" pitchFamily="18" charset="0"/>
              </a:rPr>
              <a:t>Causas</a:t>
            </a:r>
            <a:endParaRPr lang="es-CO" sz="6000" dirty="0">
              <a:solidFill>
                <a:schemeClr val="accent4">
                  <a:lumMod val="75000"/>
                </a:schemeClr>
              </a:solidFill>
            </a:endParaRPr>
          </a:p>
        </p:txBody>
      </p:sp>
      <p:sp>
        <p:nvSpPr>
          <p:cNvPr id="7" name="Marcador de contenido 2">
            <a:extLst>
              <a:ext uri="{FF2B5EF4-FFF2-40B4-BE49-F238E27FC236}">
                <a16:creationId xmlns:a16="http://schemas.microsoft.com/office/drawing/2014/main" id="{D5FEC95C-F90C-7018-D37A-35B359EF2FC4}"/>
              </a:ext>
            </a:extLst>
          </p:cNvPr>
          <p:cNvSpPr txBox="1">
            <a:spLocks/>
          </p:cNvSpPr>
          <p:nvPr/>
        </p:nvSpPr>
        <p:spPr>
          <a:xfrm>
            <a:off x="609600" y="2106204"/>
            <a:ext cx="8717280" cy="4036534"/>
          </a:xfrm>
          <a:prstGeom prst="rect">
            <a:avLst/>
          </a:prstGeom>
        </p:spPr>
        <p:txBody>
          <a:bodyPr vert="horz" lIns="91440" tIns="45720" rIns="91440" bIns="45720" rtlCol="0">
            <a:normAutofit fontScale="25000" lnSpcReduction="20000"/>
          </a:bodyPr>
          <a:lst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0" lvl="0" indent="-1143000">
              <a:lnSpc>
                <a:spcPct val="120000"/>
              </a:lnSpc>
              <a:buFont typeface="Wingdings" panose="05000000000000000000" pitchFamily="2" charset="2"/>
              <a:buChar char="q"/>
            </a:pPr>
            <a:r>
              <a:rPr lang="es-CO" sz="9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Falta de confianza de la comunidad frente a la Institución educativa </a:t>
            </a:r>
            <a:endParaRPr lang="es-CO" sz="9600" dirty="0">
              <a:latin typeface="Calibri" panose="020F0502020204030204" pitchFamily="34" charset="0"/>
              <a:ea typeface="Calibri" panose="020F0502020204030204" pitchFamily="34" charset="0"/>
              <a:cs typeface="Times New Roman" panose="02020603050405020304" pitchFamily="18" charset="0"/>
            </a:endParaRPr>
          </a:p>
          <a:p>
            <a:pPr marL="1143000" lvl="0" indent="-1143000">
              <a:lnSpc>
                <a:spcPct val="120000"/>
              </a:lnSpc>
              <a:buFont typeface="Wingdings" panose="05000000000000000000" pitchFamily="2" charset="2"/>
              <a:buChar char="q"/>
            </a:pPr>
            <a:r>
              <a:rPr lang="es-CO" sz="9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Dificultad en el desplazamiento de los padres a la institución causada por la gran extensión de territorio que abarca y el mal estado de las vías y las dificultades económicas de la población </a:t>
            </a:r>
            <a:endParaRPr lang="es-CO" sz="96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0" indent="-1143000">
              <a:lnSpc>
                <a:spcPct val="120000"/>
              </a:lnSpc>
              <a:spcAft>
                <a:spcPts val="800"/>
              </a:spcAft>
              <a:buFont typeface="Wingdings" panose="05000000000000000000" pitchFamily="2" charset="2"/>
              <a:buChar char="q"/>
            </a:pPr>
            <a:r>
              <a:rPr lang="es-CO" sz="9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Falta de canales de comunicación entre la institución y los padres de familia </a:t>
            </a:r>
            <a:endParaRPr lang="es-CO" sz="96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spTree>
    <p:extLst>
      <p:ext uri="{BB962C8B-B14F-4D97-AF65-F5344CB8AC3E}">
        <p14:creationId xmlns:p14="http://schemas.microsoft.com/office/powerpoint/2010/main" val="1415595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7EB35F-4A3C-4265-345E-C85712DBA61F}"/>
              </a:ext>
            </a:extLst>
          </p:cNvPr>
          <p:cNvSpPr>
            <a:spLocks noGrp="1"/>
          </p:cNvSpPr>
          <p:nvPr>
            <p:ph type="title"/>
          </p:nvPr>
        </p:nvSpPr>
        <p:spPr/>
        <p:txBody>
          <a:bodyPr/>
          <a:lstStyle/>
          <a:p>
            <a:endParaRPr lang="es-CO"/>
          </a:p>
        </p:txBody>
      </p:sp>
      <p:sp>
        <p:nvSpPr>
          <p:cNvPr id="3" name="Marcador de contenido 2">
            <a:extLst>
              <a:ext uri="{FF2B5EF4-FFF2-40B4-BE49-F238E27FC236}">
                <a16:creationId xmlns:a16="http://schemas.microsoft.com/office/drawing/2014/main" id="{FB0E698B-3DE9-C051-0FEE-DAD8D186A676}"/>
              </a:ext>
            </a:extLst>
          </p:cNvPr>
          <p:cNvSpPr>
            <a:spLocks noGrp="1"/>
          </p:cNvSpPr>
          <p:nvPr>
            <p:ph idx="1"/>
          </p:nvPr>
        </p:nvSpPr>
        <p:spPr/>
        <p:txBody>
          <a:bodyPr/>
          <a:lstStyle/>
          <a:p>
            <a:endParaRPr lang="es-CO"/>
          </a:p>
        </p:txBody>
      </p:sp>
      <p:sp>
        <p:nvSpPr>
          <p:cNvPr id="4" name="Rectángulo 3">
            <a:extLst>
              <a:ext uri="{FF2B5EF4-FFF2-40B4-BE49-F238E27FC236}">
                <a16:creationId xmlns:a16="http://schemas.microsoft.com/office/drawing/2014/main" id="{9CCB5CAC-20E4-1E8B-8D37-DC2F474A7320}"/>
              </a:ext>
            </a:extLst>
          </p:cNvPr>
          <p:cNvSpPr/>
          <p:nvPr/>
        </p:nvSpPr>
        <p:spPr>
          <a:xfrm>
            <a:off x="0" y="0"/>
            <a:ext cx="12192000" cy="6858000"/>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O" dirty="0"/>
          </a:p>
        </p:txBody>
      </p:sp>
      <p:pic>
        <p:nvPicPr>
          <p:cNvPr id="5" name="Picture 3" descr="Fondo vectorial de salpicaduras de colores brillantes">
            <a:extLst>
              <a:ext uri="{FF2B5EF4-FFF2-40B4-BE49-F238E27FC236}">
                <a16:creationId xmlns:a16="http://schemas.microsoft.com/office/drawing/2014/main" id="{CF0EF30C-DFB3-B569-E150-5654A4311B1A}"/>
              </a:ext>
            </a:extLst>
          </p:cNvPr>
          <p:cNvPicPr>
            <a:picLocks noChangeAspect="1"/>
          </p:cNvPicPr>
          <p:nvPr/>
        </p:nvPicPr>
        <p:blipFill rotWithShape="1">
          <a:blip r:embed="rId2"/>
          <a:srcRect l="20244" r="12343" b="1"/>
          <a:stretch/>
        </p:blipFill>
        <p:spPr>
          <a:xfrm>
            <a:off x="9485416" y="4127862"/>
            <a:ext cx="2706584" cy="2730137"/>
          </a:xfrm>
          <a:custGeom>
            <a:avLst/>
            <a:gdLst/>
            <a:ahLst/>
            <a:cxnLst/>
            <a:rect l="l" t="t" r="r" b="b"/>
            <a:pathLst>
              <a:path w="6312802" h="6367736">
                <a:moveTo>
                  <a:pt x="789715" y="708127"/>
                </a:moveTo>
                <a:cubicBezTo>
                  <a:pt x="845978" y="711650"/>
                  <a:pt x="901296" y="724302"/>
                  <a:pt x="953475" y="745602"/>
                </a:cubicBezTo>
                <a:cubicBezTo>
                  <a:pt x="1173612" y="834890"/>
                  <a:pt x="1309905" y="1073925"/>
                  <a:pt x="1278834" y="1315681"/>
                </a:cubicBezTo>
                <a:cubicBezTo>
                  <a:pt x="1233750" y="1669869"/>
                  <a:pt x="880524" y="1881517"/>
                  <a:pt x="560369" y="1747304"/>
                </a:cubicBezTo>
                <a:cubicBezTo>
                  <a:pt x="338151" y="1654256"/>
                  <a:pt x="204742" y="1408974"/>
                  <a:pt x="242538" y="1164574"/>
                </a:cubicBezTo>
                <a:cubicBezTo>
                  <a:pt x="286421" y="880774"/>
                  <a:pt x="529219" y="692590"/>
                  <a:pt x="789715" y="708127"/>
                </a:cubicBezTo>
                <a:close/>
                <a:moveTo>
                  <a:pt x="2877121" y="364348"/>
                </a:moveTo>
                <a:cubicBezTo>
                  <a:pt x="2901561" y="365790"/>
                  <a:pt x="2925601" y="371235"/>
                  <a:pt x="2948310" y="380363"/>
                </a:cubicBezTo>
                <a:cubicBezTo>
                  <a:pt x="3044405" y="419202"/>
                  <a:pt x="3103503" y="523063"/>
                  <a:pt x="3089970" y="628607"/>
                </a:cubicBezTo>
                <a:cubicBezTo>
                  <a:pt x="3070190" y="782758"/>
                  <a:pt x="2916600" y="874848"/>
                  <a:pt x="2777343" y="816472"/>
                </a:cubicBezTo>
                <a:cubicBezTo>
                  <a:pt x="2680608" y="775952"/>
                  <a:pt x="2622552" y="669287"/>
                  <a:pt x="2639048" y="562863"/>
                </a:cubicBezTo>
                <a:cubicBezTo>
                  <a:pt x="2658106" y="439382"/>
                  <a:pt x="2763810" y="357542"/>
                  <a:pt x="2877121" y="364348"/>
                </a:cubicBezTo>
                <a:close/>
                <a:moveTo>
                  <a:pt x="5725514" y="29060"/>
                </a:moveTo>
                <a:lnTo>
                  <a:pt x="5748657" y="29701"/>
                </a:lnTo>
                <a:cubicBezTo>
                  <a:pt x="5935681" y="36387"/>
                  <a:pt x="6081789" y="65616"/>
                  <a:pt x="6194082" y="113315"/>
                </a:cubicBezTo>
                <a:lnTo>
                  <a:pt x="6312802" y="183322"/>
                </a:lnTo>
                <a:lnTo>
                  <a:pt x="6312802" y="6367736"/>
                </a:lnTo>
                <a:lnTo>
                  <a:pt x="3171877" y="6367736"/>
                </a:lnTo>
                <a:lnTo>
                  <a:pt x="3171635" y="6367591"/>
                </a:lnTo>
                <a:lnTo>
                  <a:pt x="2683232" y="6367591"/>
                </a:lnTo>
                <a:lnTo>
                  <a:pt x="2683031" y="6367736"/>
                </a:lnTo>
                <a:lnTo>
                  <a:pt x="1006759" y="6367736"/>
                </a:lnTo>
                <a:lnTo>
                  <a:pt x="1017798" y="6253705"/>
                </a:lnTo>
                <a:cubicBezTo>
                  <a:pt x="1043303" y="6019815"/>
                  <a:pt x="1065826" y="5776617"/>
                  <a:pt x="897420" y="5565130"/>
                </a:cubicBezTo>
                <a:cubicBezTo>
                  <a:pt x="700507" y="5318087"/>
                  <a:pt x="491822" y="5428997"/>
                  <a:pt x="271526" y="5130943"/>
                </a:cubicBezTo>
                <a:cubicBezTo>
                  <a:pt x="108646" y="4910648"/>
                  <a:pt x="-26366" y="4708290"/>
                  <a:pt x="39940" y="4415201"/>
                </a:cubicBezTo>
                <a:cubicBezTo>
                  <a:pt x="128666" y="4023216"/>
                  <a:pt x="467878" y="3870268"/>
                  <a:pt x="464356" y="3587268"/>
                </a:cubicBezTo>
                <a:cubicBezTo>
                  <a:pt x="460351" y="3247094"/>
                  <a:pt x="43943" y="3178950"/>
                  <a:pt x="3183" y="2791128"/>
                </a:cubicBezTo>
                <a:cubicBezTo>
                  <a:pt x="-23403" y="2538162"/>
                  <a:pt x="118896" y="2235225"/>
                  <a:pt x="343758" y="2095087"/>
                </a:cubicBezTo>
                <a:cubicBezTo>
                  <a:pt x="758163" y="1836512"/>
                  <a:pt x="1225342" y="2272862"/>
                  <a:pt x="1543093" y="2013487"/>
                </a:cubicBezTo>
                <a:cubicBezTo>
                  <a:pt x="1732879" y="1858534"/>
                  <a:pt x="1763790" y="1542064"/>
                  <a:pt x="1726873" y="1342749"/>
                </a:cubicBezTo>
                <a:cubicBezTo>
                  <a:pt x="1656484" y="963255"/>
                  <a:pt x="1345299" y="901114"/>
                  <a:pt x="1356831" y="612032"/>
                </a:cubicBezTo>
                <a:cubicBezTo>
                  <a:pt x="1365319" y="397180"/>
                  <a:pt x="1547578" y="171600"/>
                  <a:pt x="1773239" y="121551"/>
                </a:cubicBezTo>
                <a:cubicBezTo>
                  <a:pt x="1804789" y="114503"/>
                  <a:pt x="1837013" y="110980"/>
                  <a:pt x="1869333" y="110980"/>
                </a:cubicBezTo>
                <a:cubicBezTo>
                  <a:pt x="2087466" y="110980"/>
                  <a:pt x="2259155" y="271137"/>
                  <a:pt x="2312167" y="320866"/>
                </a:cubicBezTo>
                <a:cubicBezTo>
                  <a:pt x="2563133" y="555255"/>
                  <a:pt x="2364538" y="842498"/>
                  <a:pt x="2568899" y="1194363"/>
                </a:cubicBezTo>
                <a:cubicBezTo>
                  <a:pt x="2600650" y="1246494"/>
                  <a:pt x="2637078" y="1295662"/>
                  <a:pt x="2677726" y="1341226"/>
                </a:cubicBezTo>
                <a:cubicBezTo>
                  <a:pt x="2757804" y="1432276"/>
                  <a:pt x="2906990" y="1416261"/>
                  <a:pt x="2964327" y="1310316"/>
                </a:cubicBezTo>
                <a:cubicBezTo>
                  <a:pt x="3059059" y="1135183"/>
                  <a:pt x="3149628" y="938831"/>
                  <a:pt x="3333248" y="887741"/>
                </a:cubicBezTo>
                <a:cubicBezTo>
                  <a:pt x="3690239" y="788365"/>
                  <a:pt x="3902767" y="1378543"/>
                  <a:pt x="4272730" y="1307994"/>
                </a:cubicBezTo>
                <a:cubicBezTo>
                  <a:pt x="4426320" y="1278686"/>
                  <a:pt x="4515368" y="1152802"/>
                  <a:pt x="4596327" y="996810"/>
                </a:cubicBezTo>
                <a:cubicBezTo>
                  <a:pt x="4618829" y="953326"/>
                  <a:pt x="4640770" y="907521"/>
                  <a:pt x="4663272" y="860676"/>
                </a:cubicBezTo>
                <a:cubicBezTo>
                  <a:pt x="4732781" y="613153"/>
                  <a:pt x="4835282" y="115946"/>
                  <a:pt x="5572324" y="40189"/>
                </a:cubicBezTo>
                <a:cubicBezTo>
                  <a:pt x="5622910" y="31543"/>
                  <a:pt x="5674208" y="27859"/>
                  <a:pt x="5725514" y="29060"/>
                </a:cubicBezTo>
                <a:close/>
                <a:moveTo>
                  <a:pt x="4169348" y="793"/>
                </a:moveTo>
                <a:cubicBezTo>
                  <a:pt x="4219966" y="3995"/>
                  <a:pt x="4269734" y="15368"/>
                  <a:pt x="4316693" y="34505"/>
                </a:cubicBezTo>
                <a:cubicBezTo>
                  <a:pt x="4514808" y="114584"/>
                  <a:pt x="4637488" y="329676"/>
                  <a:pt x="4609540" y="547569"/>
                </a:cubicBezTo>
                <a:cubicBezTo>
                  <a:pt x="4568620" y="865801"/>
                  <a:pt x="4251108" y="1055907"/>
                  <a:pt x="3962986" y="935790"/>
                </a:cubicBezTo>
                <a:cubicBezTo>
                  <a:pt x="3762790" y="852028"/>
                  <a:pt x="3642672" y="631491"/>
                  <a:pt x="3676946" y="411355"/>
                </a:cubicBezTo>
                <a:cubicBezTo>
                  <a:pt x="3716424" y="155985"/>
                  <a:pt x="3934959" y="-13061"/>
                  <a:pt x="4169348" y="793"/>
                </a:cubicBezTo>
                <a:close/>
              </a:path>
            </a:pathLst>
          </a:custGeom>
        </p:spPr>
      </p:pic>
      <p:sp>
        <p:nvSpPr>
          <p:cNvPr id="6" name="Título 1">
            <a:extLst>
              <a:ext uri="{FF2B5EF4-FFF2-40B4-BE49-F238E27FC236}">
                <a16:creationId xmlns:a16="http://schemas.microsoft.com/office/drawing/2014/main" id="{A9C873E4-1202-72DA-E98E-AE291984509A}"/>
              </a:ext>
            </a:extLst>
          </p:cNvPr>
          <p:cNvSpPr txBox="1">
            <a:spLocks/>
          </p:cNvSpPr>
          <p:nvPr/>
        </p:nvSpPr>
        <p:spPr>
          <a:xfrm>
            <a:off x="609600" y="557784"/>
            <a:ext cx="10972800" cy="1325563"/>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a:lstStyle>
          <a:p>
            <a:pPr algn="ctr"/>
            <a:br>
              <a:rPr lang="es-CO" sz="6000" b="1" dirty="0">
                <a:solidFill>
                  <a:schemeClr val="accent4">
                    <a:lumMod val="75000"/>
                  </a:schemeClr>
                </a:solidFill>
                <a:latin typeface="Times New Roman" panose="02020603050405020304" pitchFamily="18" charset="0"/>
              </a:rPr>
            </a:br>
            <a:br>
              <a:rPr lang="es-CO" sz="6000" b="1" dirty="0">
                <a:solidFill>
                  <a:schemeClr val="accent4">
                    <a:lumMod val="75000"/>
                  </a:schemeClr>
                </a:solidFill>
                <a:latin typeface="Times New Roman" panose="02020603050405020304" pitchFamily="18" charset="0"/>
              </a:rPr>
            </a:br>
            <a:br>
              <a:rPr lang="es-CO" sz="6000" b="1" dirty="0">
                <a:solidFill>
                  <a:schemeClr val="accent4">
                    <a:lumMod val="75000"/>
                  </a:schemeClr>
                </a:solidFill>
                <a:latin typeface="Times New Roman" panose="02020603050405020304" pitchFamily="18" charset="0"/>
              </a:rPr>
            </a:br>
            <a:r>
              <a:rPr lang="es-CO" sz="6600" b="1" dirty="0">
                <a:solidFill>
                  <a:schemeClr val="accent4">
                    <a:lumMod val="75000"/>
                  </a:schemeClr>
                </a:solidFill>
                <a:effectLst/>
                <a:latin typeface="Times New Roman" panose="02020603050405020304" pitchFamily="18" charset="0"/>
              </a:rPr>
              <a:t>Efectos</a:t>
            </a:r>
            <a:r>
              <a:rPr lang="es-CO" sz="1800" b="1" dirty="0">
                <a:solidFill>
                  <a:srgbClr val="000000"/>
                </a:solidFill>
                <a:effectLst/>
                <a:latin typeface="Times New Roman" panose="02020603050405020304" pitchFamily="18" charset="0"/>
              </a:rPr>
              <a:t> </a:t>
            </a:r>
            <a:endParaRPr lang="es-CO" sz="1800" b="1" dirty="0">
              <a:effectLst/>
              <a:latin typeface="Times New Roman" panose="02020603050405020304" pitchFamily="18" charset="0"/>
            </a:endParaRPr>
          </a:p>
        </p:txBody>
      </p:sp>
      <p:sp>
        <p:nvSpPr>
          <p:cNvPr id="7" name="Marcador de contenido 2">
            <a:extLst>
              <a:ext uri="{FF2B5EF4-FFF2-40B4-BE49-F238E27FC236}">
                <a16:creationId xmlns:a16="http://schemas.microsoft.com/office/drawing/2014/main" id="{07FB26FC-0FC6-73AB-13EC-2063EE4A6A48}"/>
              </a:ext>
            </a:extLst>
          </p:cNvPr>
          <p:cNvSpPr txBox="1">
            <a:spLocks/>
          </p:cNvSpPr>
          <p:nvPr/>
        </p:nvSpPr>
        <p:spPr>
          <a:xfrm>
            <a:off x="609600" y="2106204"/>
            <a:ext cx="8717280" cy="4036534"/>
          </a:xfrm>
          <a:prstGeom prst="rect">
            <a:avLst/>
          </a:prstGeom>
        </p:spPr>
        <p:txBody>
          <a:bodyPr vert="horz" lIns="91440" tIns="45720" rIns="91440" bIns="45720" rtlCol="0">
            <a:normAutofit lnSpcReduction="10000"/>
          </a:bodyPr>
          <a:lst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0" indent="-457200">
              <a:lnSpc>
                <a:spcPct val="100000"/>
              </a:lnSpc>
              <a:buFont typeface="Wingdings" panose="05000000000000000000" pitchFamily="2" charset="2"/>
              <a:buChar char="q"/>
            </a:pPr>
            <a:r>
              <a:rPr lang="es-CO" sz="2800" dirty="0">
                <a:effectLst/>
                <a:latin typeface="Times New Roman" panose="02020603050405020304" pitchFamily="18" charset="0"/>
                <a:ea typeface="Calibri" panose="020F0502020204030204" pitchFamily="34" charset="0"/>
                <a:cs typeface="Times New Roman" panose="02020603050405020304" pitchFamily="18" charset="0"/>
              </a:rPr>
              <a:t>Perdida de Motivación de algunos padres con la educación de sus hijos</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0000"/>
              </a:lnSpc>
              <a:buFont typeface="Wingdings" panose="05000000000000000000" pitchFamily="2" charset="2"/>
              <a:buChar char="q"/>
            </a:pPr>
            <a:r>
              <a:rPr lang="es-CO"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Aumento del distanciamiento de la comunidad con la Institución educativa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0000"/>
              </a:lnSpc>
              <a:buFont typeface="Wingdings" panose="05000000000000000000" pitchFamily="2" charset="2"/>
              <a:buChar char="q"/>
            </a:pPr>
            <a:r>
              <a:rPr lang="es-CO"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Aumento de la deserción estudiantil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0000"/>
              </a:lnSpc>
              <a:buFont typeface="Wingdings" panose="05000000000000000000" pitchFamily="2" charset="2"/>
              <a:buChar char="q"/>
            </a:pPr>
            <a:r>
              <a:rPr lang="es-CO"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Falta de participación de los padres de familia en los eventos de la institución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0000"/>
              </a:lnSpc>
              <a:spcAft>
                <a:spcPts val="800"/>
              </a:spcAft>
              <a:buFont typeface="Wingdings" panose="05000000000000000000" pitchFamily="2" charset="2"/>
              <a:buChar char="q"/>
            </a:pPr>
            <a:r>
              <a:rPr lang="es-CO"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Perdida de motivación en los docentes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spTree>
    <p:extLst>
      <p:ext uri="{BB962C8B-B14F-4D97-AF65-F5344CB8AC3E}">
        <p14:creationId xmlns:p14="http://schemas.microsoft.com/office/powerpoint/2010/main" val="160586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ángulo 30">
            <a:extLst>
              <a:ext uri="{FF2B5EF4-FFF2-40B4-BE49-F238E27FC236}">
                <a16:creationId xmlns:a16="http://schemas.microsoft.com/office/drawing/2014/main" id="{19BB9F45-0D80-2AF8-8B5D-DCADBD4EDE41}"/>
              </a:ext>
            </a:extLst>
          </p:cNvPr>
          <p:cNvSpPr/>
          <p:nvPr/>
        </p:nvSpPr>
        <p:spPr>
          <a:xfrm>
            <a:off x="0" y="0"/>
            <a:ext cx="12192000" cy="6858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O"/>
          </a:p>
        </p:txBody>
      </p:sp>
      <p:sp>
        <p:nvSpPr>
          <p:cNvPr id="2" name="Título 1">
            <a:extLst>
              <a:ext uri="{FF2B5EF4-FFF2-40B4-BE49-F238E27FC236}">
                <a16:creationId xmlns:a16="http://schemas.microsoft.com/office/drawing/2014/main" id="{519F0F62-D7EE-B187-ECE3-2AB0B9AFEEBA}"/>
              </a:ext>
            </a:extLst>
          </p:cNvPr>
          <p:cNvSpPr>
            <a:spLocks noGrp="1"/>
          </p:cNvSpPr>
          <p:nvPr>
            <p:ph type="title"/>
          </p:nvPr>
        </p:nvSpPr>
        <p:spPr>
          <a:xfrm>
            <a:off x="1113476" y="-402111"/>
            <a:ext cx="10972800" cy="1325563"/>
          </a:xfrm>
        </p:spPr>
        <p:txBody>
          <a:bodyPr>
            <a:normAutofit/>
          </a:bodyPr>
          <a:lstStyle/>
          <a:p>
            <a:pPr algn="ctr"/>
            <a:r>
              <a:rPr kumimoji="0" lang="es-MX" altLang="es-CO" sz="4400" b="1" i="0" u="none" strike="noStrike" cap="none" normalizeH="0" baseline="0" dirty="0" bmk="_Toc41466871">
                <a:ln>
                  <a:noFill/>
                </a:ln>
                <a:solidFill>
                  <a:schemeClr val="accent4">
                    <a:lumMod val="75000"/>
                  </a:schemeClr>
                </a:solidFill>
                <a:effectLst/>
                <a:latin typeface="Arial" panose="020B0604020202020204" pitchFamily="34" charset="0"/>
                <a:ea typeface="Times New Roman" panose="02020603050405020304" pitchFamily="18" charset="0"/>
              </a:rPr>
              <a:t>Árbol de Problema</a:t>
            </a:r>
            <a:endParaRPr lang="es-CO" dirty="0">
              <a:solidFill>
                <a:schemeClr val="accent4">
                  <a:lumMod val="75000"/>
                </a:schemeClr>
              </a:solidFill>
            </a:endParaRPr>
          </a:p>
        </p:txBody>
      </p:sp>
      <p:sp>
        <p:nvSpPr>
          <p:cNvPr id="21" name="Rectangle 18">
            <a:extLst>
              <a:ext uri="{FF2B5EF4-FFF2-40B4-BE49-F238E27FC236}">
                <a16:creationId xmlns:a16="http://schemas.microsoft.com/office/drawing/2014/main" id="{537FA3B0-759D-D864-1E9F-7DDA21816A9A}"/>
              </a:ext>
            </a:extLst>
          </p:cNvPr>
          <p:cNvSpPr>
            <a:spLocks noChangeArrowheads="1"/>
          </p:cNvSpPr>
          <p:nvPr/>
        </p:nvSpPr>
        <p:spPr bwMode="auto">
          <a:xfrm>
            <a:off x="1705993" y="143078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25392" rIns="91440" bIns="45720" numCol="1" anchor="ctr" anchorCtr="0" compatLnSpc="1">
            <a:prstTxWarp prst="textNoShape">
              <a:avLst/>
            </a:prstTxWarp>
            <a:spAutoFit/>
          </a:bodyPr>
          <a:lstStyle/>
          <a:p>
            <a:endParaRPr lang="es-CO"/>
          </a:p>
        </p:txBody>
      </p:sp>
      <p:sp>
        <p:nvSpPr>
          <p:cNvPr id="22" name="Rectangle 20">
            <a:extLst>
              <a:ext uri="{FF2B5EF4-FFF2-40B4-BE49-F238E27FC236}">
                <a16:creationId xmlns:a16="http://schemas.microsoft.com/office/drawing/2014/main" id="{B9E04C47-41E7-FDE7-B17D-81F7DE84BB85}"/>
              </a:ext>
            </a:extLst>
          </p:cNvPr>
          <p:cNvSpPr>
            <a:spLocks noChangeArrowheads="1"/>
          </p:cNvSpPr>
          <p:nvPr/>
        </p:nvSpPr>
        <p:spPr bwMode="auto">
          <a:xfrm>
            <a:off x="1705993" y="23451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O"/>
          </a:p>
        </p:txBody>
      </p:sp>
      <p:sp>
        <p:nvSpPr>
          <p:cNvPr id="23" name="Rectangle 23">
            <a:extLst>
              <a:ext uri="{FF2B5EF4-FFF2-40B4-BE49-F238E27FC236}">
                <a16:creationId xmlns:a16="http://schemas.microsoft.com/office/drawing/2014/main" id="{B351E028-FD5C-6FE8-1058-2D11F0F99815}"/>
              </a:ext>
            </a:extLst>
          </p:cNvPr>
          <p:cNvSpPr>
            <a:spLocks noChangeArrowheads="1"/>
          </p:cNvSpPr>
          <p:nvPr/>
        </p:nvSpPr>
        <p:spPr bwMode="auto">
          <a:xfrm>
            <a:off x="1705993" y="18879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25392" rIns="91440" bIns="45720" numCol="1" anchor="ctr" anchorCtr="0" compatLnSpc="1">
            <a:prstTxWarp prst="textNoShape">
              <a:avLst/>
            </a:prstTxWarp>
            <a:spAutoFit/>
          </a:bodyPr>
          <a:lstStyle/>
          <a:p>
            <a:endParaRPr lang="es-CO"/>
          </a:p>
        </p:txBody>
      </p:sp>
      <p:sp>
        <p:nvSpPr>
          <p:cNvPr id="24" name="Rectangle 25">
            <a:extLst>
              <a:ext uri="{FF2B5EF4-FFF2-40B4-BE49-F238E27FC236}">
                <a16:creationId xmlns:a16="http://schemas.microsoft.com/office/drawing/2014/main" id="{309A85F1-4340-C8F9-6A8A-741CA6B6EFB9}"/>
              </a:ext>
            </a:extLst>
          </p:cNvPr>
          <p:cNvSpPr>
            <a:spLocks noChangeArrowheads="1"/>
          </p:cNvSpPr>
          <p:nvPr/>
        </p:nvSpPr>
        <p:spPr bwMode="auto">
          <a:xfrm>
            <a:off x="1705993" y="18879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25" name="Rectangle 27">
            <a:extLst>
              <a:ext uri="{FF2B5EF4-FFF2-40B4-BE49-F238E27FC236}">
                <a16:creationId xmlns:a16="http://schemas.microsoft.com/office/drawing/2014/main" id="{1A69233C-D010-75B8-6F95-EC79534CEA21}"/>
              </a:ext>
            </a:extLst>
          </p:cNvPr>
          <p:cNvSpPr>
            <a:spLocks noChangeArrowheads="1"/>
          </p:cNvSpPr>
          <p:nvPr/>
        </p:nvSpPr>
        <p:spPr bwMode="auto">
          <a:xfrm>
            <a:off x="1705993" y="18879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26" name="Rectangle 28">
            <a:extLst>
              <a:ext uri="{FF2B5EF4-FFF2-40B4-BE49-F238E27FC236}">
                <a16:creationId xmlns:a16="http://schemas.microsoft.com/office/drawing/2014/main" id="{F2C236A9-A60C-06BC-D58D-690AD5646406}"/>
              </a:ext>
            </a:extLst>
          </p:cNvPr>
          <p:cNvSpPr>
            <a:spLocks noChangeArrowheads="1"/>
          </p:cNvSpPr>
          <p:nvPr/>
        </p:nvSpPr>
        <p:spPr bwMode="auto">
          <a:xfrm>
            <a:off x="1705993" y="18879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27" name="Rectangle 29">
            <a:extLst>
              <a:ext uri="{FF2B5EF4-FFF2-40B4-BE49-F238E27FC236}">
                <a16:creationId xmlns:a16="http://schemas.microsoft.com/office/drawing/2014/main" id="{CDFC0A5C-8334-9367-07CA-CA3B3CCBEB7F}"/>
              </a:ext>
            </a:extLst>
          </p:cNvPr>
          <p:cNvSpPr>
            <a:spLocks noChangeArrowheads="1"/>
          </p:cNvSpPr>
          <p:nvPr/>
        </p:nvSpPr>
        <p:spPr bwMode="auto">
          <a:xfrm>
            <a:off x="1705993" y="18879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28" name="Rectangle 30">
            <a:extLst>
              <a:ext uri="{FF2B5EF4-FFF2-40B4-BE49-F238E27FC236}">
                <a16:creationId xmlns:a16="http://schemas.microsoft.com/office/drawing/2014/main" id="{C8561704-0395-3D54-1BA0-645EDB241CF8}"/>
              </a:ext>
            </a:extLst>
          </p:cNvPr>
          <p:cNvSpPr>
            <a:spLocks noChangeArrowheads="1"/>
          </p:cNvSpPr>
          <p:nvPr/>
        </p:nvSpPr>
        <p:spPr bwMode="auto">
          <a:xfrm>
            <a:off x="1705993" y="18879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29" name="Rectangle 33">
            <a:extLst>
              <a:ext uri="{FF2B5EF4-FFF2-40B4-BE49-F238E27FC236}">
                <a16:creationId xmlns:a16="http://schemas.microsoft.com/office/drawing/2014/main" id="{95B82084-7ACA-29B0-6177-5D35FD75500C}"/>
              </a:ext>
            </a:extLst>
          </p:cNvPr>
          <p:cNvSpPr>
            <a:spLocks noChangeArrowheads="1"/>
          </p:cNvSpPr>
          <p:nvPr/>
        </p:nvSpPr>
        <p:spPr bwMode="auto">
          <a:xfrm>
            <a:off x="1705993" y="18879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30" name="Rectangle 36">
            <a:extLst>
              <a:ext uri="{FF2B5EF4-FFF2-40B4-BE49-F238E27FC236}">
                <a16:creationId xmlns:a16="http://schemas.microsoft.com/office/drawing/2014/main" id="{007CDE94-6822-98CB-34A6-52F29FA67770}"/>
              </a:ext>
            </a:extLst>
          </p:cNvPr>
          <p:cNvSpPr>
            <a:spLocks noChangeArrowheads="1"/>
          </p:cNvSpPr>
          <p:nvPr/>
        </p:nvSpPr>
        <p:spPr bwMode="auto">
          <a:xfrm>
            <a:off x="1705993" y="1610986"/>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CO" sz="1200" b="1" i="0" u="none" strike="noStrike" cap="none" normalizeH="0" baseline="0" dirty="0" bmk="_Toc41466871">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CO" sz="1800" b="0" i="0" u="none" strike="noStrike" cap="none" normalizeH="0" baseline="0" dirty="0">
              <a:ln>
                <a:noFill/>
              </a:ln>
              <a:solidFill>
                <a:schemeClr val="tx1"/>
              </a:solidFill>
              <a:effectLst/>
              <a:latin typeface="Arial" panose="020B0604020202020204" pitchFamily="34" charset="0"/>
            </a:endParaRPr>
          </a:p>
        </p:txBody>
      </p:sp>
      <p:pic>
        <p:nvPicPr>
          <p:cNvPr id="60" name="Imagen 59">
            <a:extLst>
              <a:ext uri="{FF2B5EF4-FFF2-40B4-BE49-F238E27FC236}">
                <a16:creationId xmlns:a16="http://schemas.microsoft.com/office/drawing/2014/main" id="{743EAD35-71E7-16AD-0025-48AA8E85EAAB}"/>
              </a:ext>
            </a:extLst>
          </p:cNvPr>
          <p:cNvPicPr>
            <a:picLocks noChangeAspect="1"/>
          </p:cNvPicPr>
          <p:nvPr/>
        </p:nvPicPr>
        <p:blipFill>
          <a:blip r:embed="rId2"/>
          <a:stretch>
            <a:fillRect/>
          </a:stretch>
        </p:blipFill>
        <p:spPr>
          <a:xfrm>
            <a:off x="1613228" y="923452"/>
            <a:ext cx="9350693" cy="5636231"/>
          </a:xfrm>
          <a:prstGeom prst="rect">
            <a:avLst/>
          </a:prstGeom>
        </p:spPr>
      </p:pic>
    </p:spTree>
    <p:extLst>
      <p:ext uri="{BB962C8B-B14F-4D97-AF65-F5344CB8AC3E}">
        <p14:creationId xmlns:p14="http://schemas.microsoft.com/office/powerpoint/2010/main" val="3453353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F49C35-3E0E-914F-5BD2-C348EABAC15F}"/>
              </a:ext>
            </a:extLst>
          </p:cNvPr>
          <p:cNvSpPr>
            <a:spLocks noGrp="1"/>
          </p:cNvSpPr>
          <p:nvPr>
            <p:ph type="title"/>
          </p:nvPr>
        </p:nvSpPr>
        <p:spPr/>
        <p:txBody>
          <a:bodyPr/>
          <a:lstStyle/>
          <a:p>
            <a:endParaRPr lang="es-CO"/>
          </a:p>
        </p:txBody>
      </p:sp>
      <p:sp>
        <p:nvSpPr>
          <p:cNvPr id="3" name="Marcador de contenido 2">
            <a:extLst>
              <a:ext uri="{FF2B5EF4-FFF2-40B4-BE49-F238E27FC236}">
                <a16:creationId xmlns:a16="http://schemas.microsoft.com/office/drawing/2014/main" id="{5DE3F528-DDFC-B9CD-B2A4-F7572BCAEB07}"/>
              </a:ext>
            </a:extLst>
          </p:cNvPr>
          <p:cNvSpPr>
            <a:spLocks noGrp="1"/>
          </p:cNvSpPr>
          <p:nvPr>
            <p:ph idx="1"/>
          </p:nvPr>
        </p:nvSpPr>
        <p:spPr/>
        <p:txBody>
          <a:bodyPr/>
          <a:lstStyle/>
          <a:p>
            <a:endParaRPr lang="es-CO"/>
          </a:p>
        </p:txBody>
      </p:sp>
      <p:sp>
        <p:nvSpPr>
          <p:cNvPr id="4" name="Rectángulo 3">
            <a:extLst>
              <a:ext uri="{FF2B5EF4-FFF2-40B4-BE49-F238E27FC236}">
                <a16:creationId xmlns:a16="http://schemas.microsoft.com/office/drawing/2014/main" id="{17CF66AF-D703-5885-CF05-C50C3989FC3D}"/>
              </a:ext>
            </a:extLst>
          </p:cNvPr>
          <p:cNvSpPr/>
          <p:nvPr/>
        </p:nvSpPr>
        <p:spPr>
          <a:xfrm>
            <a:off x="0" y="0"/>
            <a:ext cx="12192000" cy="6858000"/>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O" dirty="0"/>
          </a:p>
        </p:txBody>
      </p:sp>
      <p:pic>
        <p:nvPicPr>
          <p:cNvPr id="5" name="Picture 3" descr="Fondo vectorial de salpicaduras de colores brillantes">
            <a:extLst>
              <a:ext uri="{FF2B5EF4-FFF2-40B4-BE49-F238E27FC236}">
                <a16:creationId xmlns:a16="http://schemas.microsoft.com/office/drawing/2014/main" id="{55D7B13A-E23B-9DE3-370F-A1A842FD80F3}"/>
              </a:ext>
            </a:extLst>
          </p:cNvPr>
          <p:cNvPicPr>
            <a:picLocks noChangeAspect="1"/>
          </p:cNvPicPr>
          <p:nvPr/>
        </p:nvPicPr>
        <p:blipFill rotWithShape="1">
          <a:blip r:embed="rId2"/>
          <a:srcRect l="20244" r="12343" b="1"/>
          <a:stretch/>
        </p:blipFill>
        <p:spPr>
          <a:xfrm>
            <a:off x="9485416" y="4127862"/>
            <a:ext cx="2706584" cy="2730137"/>
          </a:xfrm>
          <a:custGeom>
            <a:avLst/>
            <a:gdLst/>
            <a:ahLst/>
            <a:cxnLst/>
            <a:rect l="l" t="t" r="r" b="b"/>
            <a:pathLst>
              <a:path w="6312802" h="6367736">
                <a:moveTo>
                  <a:pt x="789715" y="708127"/>
                </a:moveTo>
                <a:cubicBezTo>
                  <a:pt x="845978" y="711650"/>
                  <a:pt x="901296" y="724302"/>
                  <a:pt x="953475" y="745602"/>
                </a:cubicBezTo>
                <a:cubicBezTo>
                  <a:pt x="1173612" y="834890"/>
                  <a:pt x="1309905" y="1073925"/>
                  <a:pt x="1278834" y="1315681"/>
                </a:cubicBezTo>
                <a:cubicBezTo>
                  <a:pt x="1233750" y="1669869"/>
                  <a:pt x="880524" y="1881517"/>
                  <a:pt x="560369" y="1747304"/>
                </a:cubicBezTo>
                <a:cubicBezTo>
                  <a:pt x="338151" y="1654256"/>
                  <a:pt x="204742" y="1408974"/>
                  <a:pt x="242538" y="1164574"/>
                </a:cubicBezTo>
                <a:cubicBezTo>
                  <a:pt x="286421" y="880774"/>
                  <a:pt x="529219" y="692590"/>
                  <a:pt x="789715" y="708127"/>
                </a:cubicBezTo>
                <a:close/>
                <a:moveTo>
                  <a:pt x="2877121" y="364348"/>
                </a:moveTo>
                <a:cubicBezTo>
                  <a:pt x="2901561" y="365790"/>
                  <a:pt x="2925601" y="371235"/>
                  <a:pt x="2948310" y="380363"/>
                </a:cubicBezTo>
                <a:cubicBezTo>
                  <a:pt x="3044405" y="419202"/>
                  <a:pt x="3103503" y="523063"/>
                  <a:pt x="3089970" y="628607"/>
                </a:cubicBezTo>
                <a:cubicBezTo>
                  <a:pt x="3070190" y="782758"/>
                  <a:pt x="2916600" y="874848"/>
                  <a:pt x="2777343" y="816472"/>
                </a:cubicBezTo>
                <a:cubicBezTo>
                  <a:pt x="2680608" y="775952"/>
                  <a:pt x="2622552" y="669287"/>
                  <a:pt x="2639048" y="562863"/>
                </a:cubicBezTo>
                <a:cubicBezTo>
                  <a:pt x="2658106" y="439382"/>
                  <a:pt x="2763810" y="357542"/>
                  <a:pt x="2877121" y="364348"/>
                </a:cubicBezTo>
                <a:close/>
                <a:moveTo>
                  <a:pt x="5725514" y="29060"/>
                </a:moveTo>
                <a:lnTo>
                  <a:pt x="5748657" y="29701"/>
                </a:lnTo>
                <a:cubicBezTo>
                  <a:pt x="5935681" y="36387"/>
                  <a:pt x="6081789" y="65616"/>
                  <a:pt x="6194082" y="113315"/>
                </a:cubicBezTo>
                <a:lnTo>
                  <a:pt x="6312802" y="183322"/>
                </a:lnTo>
                <a:lnTo>
                  <a:pt x="6312802" y="6367736"/>
                </a:lnTo>
                <a:lnTo>
                  <a:pt x="3171877" y="6367736"/>
                </a:lnTo>
                <a:lnTo>
                  <a:pt x="3171635" y="6367591"/>
                </a:lnTo>
                <a:lnTo>
                  <a:pt x="2683232" y="6367591"/>
                </a:lnTo>
                <a:lnTo>
                  <a:pt x="2683031" y="6367736"/>
                </a:lnTo>
                <a:lnTo>
                  <a:pt x="1006759" y="6367736"/>
                </a:lnTo>
                <a:lnTo>
                  <a:pt x="1017798" y="6253705"/>
                </a:lnTo>
                <a:cubicBezTo>
                  <a:pt x="1043303" y="6019815"/>
                  <a:pt x="1065826" y="5776617"/>
                  <a:pt x="897420" y="5565130"/>
                </a:cubicBezTo>
                <a:cubicBezTo>
                  <a:pt x="700507" y="5318087"/>
                  <a:pt x="491822" y="5428997"/>
                  <a:pt x="271526" y="5130943"/>
                </a:cubicBezTo>
                <a:cubicBezTo>
                  <a:pt x="108646" y="4910648"/>
                  <a:pt x="-26366" y="4708290"/>
                  <a:pt x="39940" y="4415201"/>
                </a:cubicBezTo>
                <a:cubicBezTo>
                  <a:pt x="128666" y="4023216"/>
                  <a:pt x="467878" y="3870268"/>
                  <a:pt x="464356" y="3587268"/>
                </a:cubicBezTo>
                <a:cubicBezTo>
                  <a:pt x="460351" y="3247094"/>
                  <a:pt x="43943" y="3178950"/>
                  <a:pt x="3183" y="2791128"/>
                </a:cubicBezTo>
                <a:cubicBezTo>
                  <a:pt x="-23403" y="2538162"/>
                  <a:pt x="118896" y="2235225"/>
                  <a:pt x="343758" y="2095087"/>
                </a:cubicBezTo>
                <a:cubicBezTo>
                  <a:pt x="758163" y="1836512"/>
                  <a:pt x="1225342" y="2272862"/>
                  <a:pt x="1543093" y="2013487"/>
                </a:cubicBezTo>
                <a:cubicBezTo>
                  <a:pt x="1732879" y="1858534"/>
                  <a:pt x="1763790" y="1542064"/>
                  <a:pt x="1726873" y="1342749"/>
                </a:cubicBezTo>
                <a:cubicBezTo>
                  <a:pt x="1656484" y="963255"/>
                  <a:pt x="1345299" y="901114"/>
                  <a:pt x="1356831" y="612032"/>
                </a:cubicBezTo>
                <a:cubicBezTo>
                  <a:pt x="1365319" y="397180"/>
                  <a:pt x="1547578" y="171600"/>
                  <a:pt x="1773239" y="121551"/>
                </a:cubicBezTo>
                <a:cubicBezTo>
                  <a:pt x="1804789" y="114503"/>
                  <a:pt x="1837013" y="110980"/>
                  <a:pt x="1869333" y="110980"/>
                </a:cubicBezTo>
                <a:cubicBezTo>
                  <a:pt x="2087466" y="110980"/>
                  <a:pt x="2259155" y="271137"/>
                  <a:pt x="2312167" y="320866"/>
                </a:cubicBezTo>
                <a:cubicBezTo>
                  <a:pt x="2563133" y="555255"/>
                  <a:pt x="2364538" y="842498"/>
                  <a:pt x="2568899" y="1194363"/>
                </a:cubicBezTo>
                <a:cubicBezTo>
                  <a:pt x="2600650" y="1246494"/>
                  <a:pt x="2637078" y="1295662"/>
                  <a:pt x="2677726" y="1341226"/>
                </a:cubicBezTo>
                <a:cubicBezTo>
                  <a:pt x="2757804" y="1432276"/>
                  <a:pt x="2906990" y="1416261"/>
                  <a:pt x="2964327" y="1310316"/>
                </a:cubicBezTo>
                <a:cubicBezTo>
                  <a:pt x="3059059" y="1135183"/>
                  <a:pt x="3149628" y="938831"/>
                  <a:pt x="3333248" y="887741"/>
                </a:cubicBezTo>
                <a:cubicBezTo>
                  <a:pt x="3690239" y="788365"/>
                  <a:pt x="3902767" y="1378543"/>
                  <a:pt x="4272730" y="1307994"/>
                </a:cubicBezTo>
                <a:cubicBezTo>
                  <a:pt x="4426320" y="1278686"/>
                  <a:pt x="4515368" y="1152802"/>
                  <a:pt x="4596327" y="996810"/>
                </a:cubicBezTo>
                <a:cubicBezTo>
                  <a:pt x="4618829" y="953326"/>
                  <a:pt x="4640770" y="907521"/>
                  <a:pt x="4663272" y="860676"/>
                </a:cubicBezTo>
                <a:cubicBezTo>
                  <a:pt x="4732781" y="613153"/>
                  <a:pt x="4835282" y="115946"/>
                  <a:pt x="5572324" y="40189"/>
                </a:cubicBezTo>
                <a:cubicBezTo>
                  <a:pt x="5622910" y="31543"/>
                  <a:pt x="5674208" y="27859"/>
                  <a:pt x="5725514" y="29060"/>
                </a:cubicBezTo>
                <a:close/>
                <a:moveTo>
                  <a:pt x="4169348" y="793"/>
                </a:moveTo>
                <a:cubicBezTo>
                  <a:pt x="4219966" y="3995"/>
                  <a:pt x="4269734" y="15368"/>
                  <a:pt x="4316693" y="34505"/>
                </a:cubicBezTo>
                <a:cubicBezTo>
                  <a:pt x="4514808" y="114584"/>
                  <a:pt x="4637488" y="329676"/>
                  <a:pt x="4609540" y="547569"/>
                </a:cubicBezTo>
                <a:cubicBezTo>
                  <a:pt x="4568620" y="865801"/>
                  <a:pt x="4251108" y="1055907"/>
                  <a:pt x="3962986" y="935790"/>
                </a:cubicBezTo>
                <a:cubicBezTo>
                  <a:pt x="3762790" y="852028"/>
                  <a:pt x="3642672" y="631491"/>
                  <a:pt x="3676946" y="411355"/>
                </a:cubicBezTo>
                <a:cubicBezTo>
                  <a:pt x="3716424" y="155985"/>
                  <a:pt x="3934959" y="-13061"/>
                  <a:pt x="4169348" y="793"/>
                </a:cubicBezTo>
                <a:close/>
              </a:path>
            </a:pathLst>
          </a:custGeom>
        </p:spPr>
      </p:pic>
      <p:sp>
        <p:nvSpPr>
          <p:cNvPr id="6" name="Título 1">
            <a:extLst>
              <a:ext uri="{FF2B5EF4-FFF2-40B4-BE49-F238E27FC236}">
                <a16:creationId xmlns:a16="http://schemas.microsoft.com/office/drawing/2014/main" id="{C1284324-6C10-783F-BDEB-B8998FA8B5D7}"/>
              </a:ext>
            </a:extLst>
          </p:cNvPr>
          <p:cNvSpPr txBox="1">
            <a:spLocks/>
          </p:cNvSpPr>
          <p:nvPr/>
        </p:nvSpPr>
        <p:spPr>
          <a:xfrm>
            <a:off x="609600" y="557784"/>
            <a:ext cx="10972800" cy="1325563"/>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a:lstStyle>
          <a:p>
            <a:pPr algn="ctr"/>
            <a:br>
              <a:rPr lang="es-CO" sz="6000" b="1" dirty="0">
                <a:solidFill>
                  <a:schemeClr val="accent4">
                    <a:lumMod val="75000"/>
                  </a:schemeClr>
                </a:solidFill>
                <a:latin typeface="Times New Roman" panose="02020603050405020304" pitchFamily="18" charset="0"/>
              </a:rPr>
            </a:br>
            <a:br>
              <a:rPr lang="es-CO" sz="6000" b="1" dirty="0">
                <a:solidFill>
                  <a:schemeClr val="accent4">
                    <a:lumMod val="75000"/>
                  </a:schemeClr>
                </a:solidFill>
                <a:latin typeface="Times New Roman" panose="02020603050405020304" pitchFamily="18" charset="0"/>
              </a:rPr>
            </a:br>
            <a:br>
              <a:rPr lang="es-CO" sz="6000" b="1" dirty="0">
                <a:solidFill>
                  <a:schemeClr val="accent4">
                    <a:lumMod val="75000"/>
                  </a:schemeClr>
                </a:solidFill>
                <a:latin typeface="Times New Roman" panose="02020603050405020304" pitchFamily="18" charset="0"/>
              </a:rPr>
            </a:br>
            <a:r>
              <a:rPr lang="es-CO" sz="6600" b="1" dirty="0">
                <a:solidFill>
                  <a:schemeClr val="accent4">
                    <a:lumMod val="75000"/>
                  </a:schemeClr>
                </a:solidFill>
                <a:effectLst/>
                <a:latin typeface="Times New Roman" panose="02020603050405020304" pitchFamily="18" charset="0"/>
              </a:rPr>
              <a:t>Efectos</a:t>
            </a:r>
            <a:r>
              <a:rPr lang="es-CO" sz="1800" b="1" dirty="0">
                <a:solidFill>
                  <a:srgbClr val="000000"/>
                </a:solidFill>
                <a:effectLst/>
                <a:latin typeface="Times New Roman" panose="02020603050405020304" pitchFamily="18" charset="0"/>
              </a:rPr>
              <a:t> </a:t>
            </a:r>
            <a:endParaRPr lang="es-CO" sz="1800" b="1" dirty="0">
              <a:effectLst/>
              <a:latin typeface="Times New Roman" panose="02020603050405020304" pitchFamily="18" charset="0"/>
            </a:endParaRPr>
          </a:p>
        </p:txBody>
      </p:sp>
      <p:sp>
        <p:nvSpPr>
          <p:cNvPr id="7" name="Marcador de contenido 2">
            <a:extLst>
              <a:ext uri="{FF2B5EF4-FFF2-40B4-BE49-F238E27FC236}">
                <a16:creationId xmlns:a16="http://schemas.microsoft.com/office/drawing/2014/main" id="{CE328114-AB85-1C3A-9376-2FD46DA796A4}"/>
              </a:ext>
            </a:extLst>
          </p:cNvPr>
          <p:cNvSpPr txBox="1">
            <a:spLocks/>
          </p:cNvSpPr>
          <p:nvPr/>
        </p:nvSpPr>
        <p:spPr>
          <a:xfrm>
            <a:off x="609600" y="2106204"/>
            <a:ext cx="8717280" cy="4036534"/>
          </a:xfrm>
          <a:prstGeom prst="rect">
            <a:avLst/>
          </a:prstGeom>
        </p:spPr>
        <p:txBody>
          <a:bodyPr vert="horz" lIns="91440" tIns="45720" rIns="91440" bIns="45720" rtlCol="0">
            <a:normAutofit lnSpcReduction="10000"/>
          </a:bodyPr>
          <a:lst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0" indent="-457200">
              <a:lnSpc>
                <a:spcPct val="100000"/>
              </a:lnSpc>
              <a:buFont typeface="Wingdings" panose="05000000000000000000" pitchFamily="2" charset="2"/>
              <a:buChar char="q"/>
            </a:pPr>
            <a:r>
              <a:rPr lang="es-CO" sz="2800" dirty="0">
                <a:effectLst/>
                <a:latin typeface="Times New Roman" panose="02020603050405020304" pitchFamily="18" charset="0"/>
                <a:ea typeface="Calibri" panose="020F0502020204030204" pitchFamily="34" charset="0"/>
                <a:cs typeface="Times New Roman" panose="02020603050405020304" pitchFamily="18" charset="0"/>
              </a:rPr>
              <a:t>Perdida de Motivación de algunos padres con la educación de sus hijos</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0000"/>
              </a:lnSpc>
              <a:buFont typeface="Wingdings" panose="05000000000000000000" pitchFamily="2" charset="2"/>
              <a:buChar char="q"/>
            </a:pPr>
            <a:r>
              <a:rPr lang="es-CO"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Aumento del distanciamiento de la comunidad con la Institución educativa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0000"/>
              </a:lnSpc>
              <a:buFont typeface="Wingdings" panose="05000000000000000000" pitchFamily="2" charset="2"/>
              <a:buChar char="q"/>
            </a:pPr>
            <a:r>
              <a:rPr lang="es-CO"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Aumento de la deserción estudiantil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0000"/>
              </a:lnSpc>
              <a:buFont typeface="Wingdings" panose="05000000000000000000" pitchFamily="2" charset="2"/>
              <a:buChar char="q"/>
            </a:pPr>
            <a:r>
              <a:rPr lang="es-CO"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Falta de participación de los padres de familia en los eventos de la institución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0000"/>
              </a:lnSpc>
              <a:spcAft>
                <a:spcPts val="800"/>
              </a:spcAft>
              <a:buFont typeface="Wingdings" panose="05000000000000000000" pitchFamily="2" charset="2"/>
              <a:buChar char="q"/>
            </a:pPr>
            <a:r>
              <a:rPr lang="es-CO"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Perdida de motivación en los docentes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spTree>
    <p:extLst>
      <p:ext uri="{BB962C8B-B14F-4D97-AF65-F5344CB8AC3E}">
        <p14:creationId xmlns:p14="http://schemas.microsoft.com/office/powerpoint/2010/main" val="421378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6377CB0C-CEB6-70B6-F2FC-C10FC6A34C25}"/>
              </a:ext>
            </a:extLst>
          </p:cNvPr>
          <p:cNvSpPr/>
          <p:nvPr/>
        </p:nvSpPr>
        <p:spPr>
          <a:xfrm>
            <a:off x="0" y="0"/>
            <a:ext cx="12192000" cy="6858000"/>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O" dirty="0"/>
          </a:p>
        </p:txBody>
      </p:sp>
      <p:sp>
        <p:nvSpPr>
          <p:cNvPr id="2" name="Título 1">
            <a:extLst>
              <a:ext uri="{FF2B5EF4-FFF2-40B4-BE49-F238E27FC236}">
                <a16:creationId xmlns:a16="http://schemas.microsoft.com/office/drawing/2014/main" id="{1E8179B2-7901-E1F5-75F5-BD26E5771682}"/>
              </a:ext>
            </a:extLst>
          </p:cNvPr>
          <p:cNvSpPr>
            <a:spLocks noGrp="1"/>
          </p:cNvSpPr>
          <p:nvPr>
            <p:ph type="title"/>
          </p:nvPr>
        </p:nvSpPr>
        <p:spPr/>
        <p:txBody>
          <a:bodyPr>
            <a:normAutofit fontScale="90000"/>
          </a:bodyPr>
          <a:lstStyle/>
          <a:p>
            <a:pPr algn="ctr"/>
            <a:br>
              <a:rPr lang="es-CO" sz="2800" b="1" dirty="0">
                <a:solidFill>
                  <a:srgbClr val="000000"/>
                </a:solidFill>
                <a:latin typeface="Times New Roman" panose="02020603050405020304" pitchFamily="18" charset="0"/>
              </a:rPr>
            </a:br>
            <a:r>
              <a:rPr lang="es-CO" sz="3100" b="1" dirty="0">
                <a:solidFill>
                  <a:schemeClr val="accent4">
                    <a:lumMod val="75000"/>
                  </a:schemeClr>
                </a:solidFill>
                <a:effectLst/>
                <a:latin typeface="Times New Roman" panose="02020603050405020304" pitchFamily="18" charset="0"/>
              </a:rPr>
              <a:t>Identificando alternativas que pueden ser estrategias de proyecto</a:t>
            </a:r>
            <a:endParaRPr lang="es-CO" sz="6000" dirty="0">
              <a:solidFill>
                <a:schemeClr val="accent4">
                  <a:lumMod val="75000"/>
                </a:schemeClr>
              </a:solidFill>
            </a:endParaRPr>
          </a:p>
        </p:txBody>
      </p:sp>
      <p:sp>
        <p:nvSpPr>
          <p:cNvPr id="3" name="Marcador de contenido 2">
            <a:extLst>
              <a:ext uri="{FF2B5EF4-FFF2-40B4-BE49-F238E27FC236}">
                <a16:creationId xmlns:a16="http://schemas.microsoft.com/office/drawing/2014/main" id="{2369E4A9-5E7F-01E0-B1DE-CC036C5C6054}"/>
              </a:ext>
            </a:extLst>
          </p:cNvPr>
          <p:cNvSpPr>
            <a:spLocks noGrp="1"/>
          </p:cNvSpPr>
          <p:nvPr>
            <p:ph idx="1"/>
          </p:nvPr>
        </p:nvSpPr>
        <p:spPr>
          <a:xfrm>
            <a:off x="304800" y="2042160"/>
            <a:ext cx="11582399" cy="4592983"/>
          </a:xfrm>
        </p:spPr>
        <p:txBody>
          <a:bodyPr>
            <a:normAutofit fontScale="77500" lnSpcReduction="20000"/>
          </a:bodyPr>
          <a:lstStyle/>
          <a:p>
            <a:pPr>
              <a:lnSpc>
                <a:spcPct val="200000"/>
              </a:lnSpc>
              <a:spcAft>
                <a:spcPts val="800"/>
              </a:spcAft>
              <a:tabLst>
                <a:tab pos="6386195" algn="l"/>
              </a:tabLst>
            </a:pPr>
            <a:r>
              <a:rPr lang="es-CO" sz="2300" dirty="0">
                <a:effectLst/>
                <a:latin typeface="Times New Roman" panose="02020603050405020304" pitchFamily="18" charset="0"/>
                <a:ea typeface="Calibri" panose="020F0502020204030204" pitchFamily="34" charset="0"/>
                <a:cs typeface="Times New Roman" panose="02020603050405020304" pitchFamily="18" charset="0"/>
              </a:rPr>
              <a:t>Programa de creación de un diario virtual con información constante de la labor llevada a cabo por los directivos, docentes, estudiantes y padres de familia por medio de un blog de la institución educativa como forma de integrar y motivar a la comunidad.</a:t>
            </a:r>
            <a:endParaRPr lang="es-CO" sz="2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Aft>
                <a:spcPts val="800"/>
              </a:spcAft>
              <a:tabLst>
                <a:tab pos="6386195" algn="l"/>
              </a:tabLst>
            </a:pPr>
            <a:r>
              <a:rPr lang="es-CO" sz="2300" dirty="0">
                <a:effectLst/>
                <a:latin typeface="Times New Roman" panose="02020603050405020304" pitchFamily="18" charset="0"/>
                <a:ea typeface="Calibri" panose="020F0502020204030204" pitchFamily="34" charset="0"/>
                <a:cs typeface="Times New Roman" panose="02020603050405020304" pitchFamily="18" charset="0"/>
              </a:rPr>
              <a:t>Actividades para el programa de creación de un diario virtual</a:t>
            </a:r>
            <a:endParaRPr lang="es-CO"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Wingdings" panose="05000000000000000000" pitchFamily="2" charset="2"/>
              <a:buChar char=""/>
              <a:tabLst>
                <a:tab pos="6386195" algn="l"/>
              </a:tabLst>
            </a:pPr>
            <a:r>
              <a:rPr lang="es-CO" sz="2300" dirty="0">
                <a:effectLst/>
                <a:latin typeface="Times New Roman" panose="02020603050405020304" pitchFamily="18" charset="0"/>
                <a:ea typeface="Calibri" panose="020F0502020204030204" pitchFamily="34" charset="0"/>
                <a:cs typeface="Times New Roman" panose="02020603050405020304" pitchFamily="18" charset="0"/>
              </a:rPr>
              <a:t>Creación de un blog.</a:t>
            </a:r>
            <a:endParaRPr lang="es-CO"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Wingdings" panose="05000000000000000000" pitchFamily="2" charset="2"/>
              <a:buChar char=""/>
              <a:tabLst>
                <a:tab pos="6386195" algn="l"/>
              </a:tabLst>
            </a:pPr>
            <a:r>
              <a:rPr lang="es-CO" sz="2300" dirty="0">
                <a:effectLst/>
                <a:latin typeface="Times New Roman" panose="02020603050405020304" pitchFamily="18" charset="0"/>
                <a:ea typeface="Calibri" panose="020F0502020204030204" pitchFamily="34" charset="0"/>
                <a:cs typeface="Times New Roman" panose="02020603050405020304" pitchFamily="18" charset="0"/>
              </a:rPr>
              <a:t>Escoger a los Docentes, estudiantes, directivos docentes y padres de familia encargados de su funcionamiento.</a:t>
            </a:r>
            <a:endParaRPr lang="es-CO"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Wingdings" panose="05000000000000000000" pitchFamily="2" charset="2"/>
              <a:buChar char=""/>
              <a:tabLst>
                <a:tab pos="6386195" algn="l"/>
              </a:tabLst>
            </a:pPr>
            <a:r>
              <a:rPr lang="es-CO" sz="2300" dirty="0">
                <a:effectLst/>
                <a:latin typeface="Times New Roman" panose="02020603050405020304" pitchFamily="18" charset="0"/>
                <a:ea typeface="Calibri" panose="020F0502020204030204" pitchFamily="34" charset="0"/>
                <a:cs typeface="Times New Roman" panose="02020603050405020304" pitchFamily="18" charset="0"/>
              </a:rPr>
              <a:t> Preparar capacitación para los encargados del blog. </a:t>
            </a:r>
            <a:endParaRPr lang="es-CO"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Wingdings" panose="05000000000000000000" pitchFamily="2" charset="2"/>
              <a:buChar char=""/>
              <a:tabLst>
                <a:tab pos="6386195" algn="l"/>
              </a:tabLst>
            </a:pPr>
            <a:r>
              <a:rPr lang="es-CO" sz="2300" dirty="0">
                <a:effectLst/>
                <a:latin typeface="Times New Roman" panose="02020603050405020304" pitchFamily="18" charset="0"/>
                <a:ea typeface="Calibri" panose="020F0502020204030204" pitchFamily="34" charset="0"/>
                <a:cs typeface="Times New Roman" panose="02020603050405020304" pitchFamily="18" charset="0"/>
              </a:rPr>
              <a:t>Capacitar a los encargados del blog. </a:t>
            </a:r>
            <a:endParaRPr lang="es-CO"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Wingdings" panose="05000000000000000000" pitchFamily="2" charset="2"/>
              <a:buChar char=""/>
              <a:tabLst>
                <a:tab pos="6386195" algn="l"/>
              </a:tabLst>
            </a:pPr>
            <a:r>
              <a:rPr lang="es-CO" sz="2300" dirty="0">
                <a:effectLst/>
                <a:latin typeface="Times New Roman" panose="02020603050405020304" pitchFamily="18" charset="0"/>
                <a:ea typeface="Calibri" panose="020F0502020204030204" pitchFamily="34" charset="0"/>
                <a:cs typeface="Times New Roman" panose="02020603050405020304" pitchFamily="18" charset="0"/>
              </a:rPr>
              <a:t>Medir la efectividad del blog como herramienta de comunicación e integración.</a:t>
            </a:r>
            <a:endParaRPr lang="es-CO" sz="23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pic>
        <p:nvPicPr>
          <p:cNvPr id="5" name="Picture 3" descr="Fondo vectorial de salpicaduras de colores brillantes">
            <a:extLst>
              <a:ext uri="{FF2B5EF4-FFF2-40B4-BE49-F238E27FC236}">
                <a16:creationId xmlns:a16="http://schemas.microsoft.com/office/drawing/2014/main" id="{DBBD7C4F-7859-2716-40AD-913C9E923115}"/>
              </a:ext>
            </a:extLst>
          </p:cNvPr>
          <p:cNvPicPr>
            <a:picLocks noChangeAspect="1"/>
          </p:cNvPicPr>
          <p:nvPr/>
        </p:nvPicPr>
        <p:blipFill rotWithShape="1">
          <a:blip r:embed="rId2"/>
          <a:srcRect l="20244" r="12343" b="1"/>
          <a:stretch/>
        </p:blipFill>
        <p:spPr>
          <a:xfrm>
            <a:off x="10460995" y="5111931"/>
            <a:ext cx="1731004" cy="1746068"/>
          </a:xfrm>
          <a:custGeom>
            <a:avLst/>
            <a:gdLst/>
            <a:ahLst/>
            <a:cxnLst/>
            <a:rect l="l" t="t" r="r" b="b"/>
            <a:pathLst>
              <a:path w="6312802" h="6367736">
                <a:moveTo>
                  <a:pt x="789715" y="708127"/>
                </a:moveTo>
                <a:cubicBezTo>
                  <a:pt x="845978" y="711650"/>
                  <a:pt x="901296" y="724302"/>
                  <a:pt x="953475" y="745602"/>
                </a:cubicBezTo>
                <a:cubicBezTo>
                  <a:pt x="1173612" y="834890"/>
                  <a:pt x="1309905" y="1073925"/>
                  <a:pt x="1278834" y="1315681"/>
                </a:cubicBezTo>
                <a:cubicBezTo>
                  <a:pt x="1233750" y="1669869"/>
                  <a:pt x="880524" y="1881517"/>
                  <a:pt x="560369" y="1747304"/>
                </a:cubicBezTo>
                <a:cubicBezTo>
                  <a:pt x="338151" y="1654256"/>
                  <a:pt x="204742" y="1408974"/>
                  <a:pt x="242538" y="1164574"/>
                </a:cubicBezTo>
                <a:cubicBezTo>
                  <a:pt x="286421" y="880774"/>
                  <a:pt x="529219" y="692590"/>
                  <a:pt x="789715" y="708127"/>
                </a:cubicBezTo>
                <a:close/>
                <a:moveTo>
                  <a:pt x="2877121" y="364348"/>
                </a:moveTo>
                <a:cubicBezTo>
                  <a:pt x="2901561" y="365790"/>
                  <a:pt x="2925601" y="371235"/>
                  <a:pt x="2948310" y="380363"/>
                </a:cubicBezTo>
                <a:cubicBezTo>
                  <a:pt x="3044405" y="419202"/>
                  <a:pt x="3103503" y="523063"/>
                  <a:pt x="3089970" y="628607"/>
                </a:cubicBezTo>
                <a:cubicBezTo>
                  <a:pt x="3070190" y="782758"/>
                  <a:pt x="2916600" y="874848"/>
                  <a:pt x="2777343" y="816472"/>
                </a:cubicBezTo>
                <a:cubicBezTo>
                  <a:pt x="2680608" y="775952"/>
                  <a:pt x="2622552" y="669287"/>
                  <a:pt x="2639048" y="562863"/>
                </a:cubicBezTo>
                <a:cubicBezTo>
                  <a:pt x="2658106" y="439382"/>
                  <a:pt x="2763810" y="357542"/>
                  <a:pt x="2877121" y="364348"/>
                </a:cubicBezTo>
                <a:close/>
                <a:moveTo>
                  <a:pt x="5725514" y="29060"/>
                </a:moveTo>
                <a:lnTo>
                  <a:pt x="5748657" y="29701"/>
                </a:lnTo>
                <a:cubicBezTo>
                  <a:pt x="5935681" y="36387"/>
                  <a:pt x="6081789" y="65616"/>
                  <a:pt x="6194082" y="113315"/>
                </a:cubicBezTo>
                <a:lnTo>
                  <a:pt x="6312802" y="183322"/>
                </a:lnTo>
                <a:lnTo>
                  <a:pt x="6312802" y="6367736"/>
                </a:lnTo>
                <a:lnTo>
                  <a:pt x="3171877" y="6367736"/>
                </a:lnTo>
                <a:lnTo>
                  <a:pt x="3171635" y="6367591"/>
                </a:lnTo>
                <a:lnTo>
                  <a:pt x="2683232" y="6367591"/>
                </a:lnTo>
                <a:lnTo>
                  <a:pt x="2683031" y="6367736"/>
                </a:lnTo>
                <a:lnTo>
                  <a:pt x="1006759" y="6367736"/>
                </a:lnTo>
                <a:lnTo>
                  <a:pt x="1017798" y="6253705"/>
                </a:lnTo>
                <a:cubicBezTo>
                  <a:pt x="1043303" y="6019815"/>
                  <a:pt x="1065826" y="5776617"/>
                  <a:pt x="897420" y="5565130"/>
                </a:cubicBezTo>
                <a:cubicBezTo>
                  <a:pt x="700507" y="5318087"/>
                  <a:pt x="491822" y="5428997"/>
                  <a:pt x="271526" y="5130943"/>
                </a:cubicBezTo>
                <a:cubicBezTo>
                  <a:pt x="108646" y="4910648"/>
                  <a:pt x="-26366" y="4708290"/>
                  <a:pt x="39940" y="4415201"/>
                </a:cubicBezTo>
                <a:cubicBezTo>
                  <a:pt x="128666" y="4023216"/>
                  <a:pt x="467878" y="3870268"/>
                  <a:pt x="464356" y="3587268"/>
                </a:cubicBezTo>
                <a:cubicBezTo>
                  <a:pt x="460351" y="3247094"/>
                  <a:pt x="43943" y="3178950"/>
                  <a:pt x="3183" y="2791128"/>
                </a:cubicBezTo>
                <a:cubicBezTo>
                  <a:pt x="-23403" y="2538162"/>
                  <a:pt x="118896" y="2235225"/>
                  <a:pt x="343758" y="2095087"/>
                </a:cubicBezTo>
                <a:cubicBezTo>
                  <a:pt x="758163" y="1836512"/>
                  <a:pt x="1225342" y="2272862"/>
                  <a:pt x="1543093" y="2013487"/>
                </a:cubicBezTo>
                <a:cubicBezTo>
                  <a:pt x="1732879" y="1858534"/>
                  <a:pt x="1763790" y="1542064"/>
                  <a:pt x="1726873" y="1342749"/>
                </a:cubicBezTo>
                <a:cubicBezTo>
                  <a:pt x="1656484" y="963255"/>
                  <a:pt x="1345299" y="901114"/>
                  <a:pt x="1356831" y="612032"/>
                </a:cubicBezTo>
                <a:cubicBezTo>
                  <a:pt x="1365319" y="397180"/>
                  <a:pt x="1547578" y="171600"/>
                  <a:pt x="1773239" y="121551"/>
                </a:cubicBezTo>
                <a:cubicBezTo>
                  <a:pt x="1804789" y="114503"/>
                  <a:pt x="1837013" y="110980"/>
                  <a:pt x="1869333" y="110980"/>
                </a:cubicBezTo>
                <a:cubicBezTo>
                  <a:pt x="2087466" y="110980"/>
                  <a:pt x="2259155" y="271137"/>
                  <a:pt x="2312167" y="320866"/>
                </a:cubicBezTo>
                <a:cubicBezTo>
                  <a:pt x="2563133" y="555255"/>
                  <a:pt x="2364538" y="842498"/>
                  <a:pt x="2568899" y="1194363"/>
                </a:cubicBezTo>
                <a:cubicBezTo>
                  <a:pt x="2600650" y="1246494"/>
                  <a:pt x="2637078" y="1295662"/>
                  <a:pt x="2677726" y="1341226"/>
                </a:cubicBezTo>
                <a:cubicBezTo>
                  <a:pt x="2757804" y="1432276"/>
                  <a:pt x="2906990" y="1416261"/>
                  <a:pt x="2964327" y="1310316"/>
                </a:cubicBezTo>
                <a:cubicBezTo>
                  <a:pt x="3059059" y="1135183"/>
                  <a:pt x="3149628" y="938831"/>
                  <a:pt x="3333248" y="887741"/>
                </a:cubicBezTo>
                <a:cubicBezTo>
                  <a:pt x="3690239" y="788365"/>
                  <a:pt x="3902767" y="1378543"/>
                  <a:pt x="4272730" y="1307994"/>
                </a:cubicBezTo>
                <a:cubicBezTo>
                  <a:pt x="4426320" y="1278686"/>
                  <a:pt x="4515368" y="1152802"/>
                  <a:pt x="4596327" y="996810"/>
                </a:cubicBezTo>
                <a:cubicBezTo>
                  <a:pt x="4618829" y="953326"/>
                  <a:pt x="4640770" y="907521"/>
                  <a:pt x="4663272" y="860676"/>
                </a:cubicBezTo>
                <a:cubicBezTo>
                  <a:pt x="4732781" y="613153"/>
                  <a:pt x="4835282" y="115946"/>
                  <a:pt x="5572324" y="40189"/>
                </a:cubicBezTo>
                <a:cubicBezTo>
                  <a:pt x="5622910" y="31543"/>
                  <a:pt x="5674208" y="27859"/>
                  <a:pt x="5725514" y="29060"/>
                </a:cubicBezTo>
                <a:close/>
                <a:moveTo>
                  <a:pt x="4169348" y="793"/>
                </a:moveTo>
                <a:cubicBezTo>
                  <a:pt x="4219966" y="3995"/>
                  <a:pt x="4269734" y="15368"/>
                  <a:pt x="4316693" y="34505"/>
                </a:cubicBezTo>
                <a:cubicBezTo>
                  <a:pt x="4514808" y="114584"/>
                  <a:pt x="4637488" y="329676"/>
                  <a:pt x="4609540" y="547569"/>
                </a:cubicBezTo>
                <a:cubicBezTo>
                  <a:pt x="4568620" y="865801"/>
                  <a:pt x="4251108" y="1055907"/>
                  <a:pt x="3962986" y="935790"/>
                </a:cubicBezTo>
                <a:cubicBezTo>
                  <a:pt x="3762790" y="852028"/>
                  <a:pt x="3642672" y="631491"/>
                  <a:pt x="3676946" y="411355"/>
                </a:cubicBezTo>
                <a:cubicBezTo>
                  <a:pt x="3716424" y="155985"/>
                  <a:pt x="3934959" y="-13061"/>
                  <a:pt x="4169348" y="793"/>
                </a:cubicBezTo>
                <a:close/>
              </a:path>
            </a:pathLst>
          </a:custGeom>
        </p:spPr>
      </p:pic>
    </p:spTree>
    <p:extLst>
      <p:ext uri="{BB962C8B-B14F-4D97-AF65-F5344CB8AC3E}">
        <p14:creationId xmlns:p14="http://schemas.microsoft.com/office/powerpoint/2010/main" val="204158437"/>
      </p:ext>
    </p:extLst>
  </p:cSld>
  <p:clrMapOvr>
    <a:masterClrMapping/>
  </p:clrMapOvr>
</p:sld>
</file>

<file path=ppt/theme/theme1.xml><?xml version="1.0" encoding="utf-8"?>
<a:theme xmlns:a="http://schemas.openxmlformats.org/drawingml/2006/main" name="SplashVTI">
  <a:themeElements>
    <a:clrScheme name="AnalogousFromRegularSeedRightStep">
      <a:dk1>
        <a:srgbClr val="000000"/>
      </a:dk1>
      <a:lt1>
        <a:srgbClr val="FFFFFF"/>
      </a:lt1>
      <a:dk2>
        <a:srgbClr val="1C2732"/>
      </a:dk2>
      <a:lt2>
        <a:srgbClr val="F3F0F1"/>
      </a:lt2>
      <a:accent1>
        <a:srgbClr val="21B782"/>
      </a:accent1>
      <a:accent2>
        <a:srgbClr val="14B1BC"/>
      </a:accent2>
      <a:accent3>
        <a:srgbClr val="298CE7"/>
      </a:accent3>
      <a:accent4>
        <a:srgbClr val="2E40D9"/>
      </a:accent4>
      <a:accent5>
        <a:srgbClr val="6529E7"/>
      </a:accent5>
      <a:accent6>
        <a:srgbClr val="A217D5"/>
      </a:accent6>
      <a:hlink>
        <a:srgbClr val="BF3F6C"/>
      </a:hlink>
      <a:folHlink>
        <a:srgbClr val="7F7F7F"/>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lashVTI" id="{CD38C481-21EC-466B-953B-A1440B42712A}" vid="{D3E4813C-1D98-48C2-AF59-2D0D78E25500}"/>
    </a:ext>
  </a:extLst>
</a:theme>
</file>

<file path=docProps/app.xml><?xml version="1.0" encoding="utf-8"?>
<Properties xmlns="http://schemas.openxmlformats.org/officeDocument/2006/extended-properties" xmlns:vt="http://schemas.openxmlformats.org/officeDocument/2006/docPropsVTypes">
  <Template>Integral</Template>
  <TotalTime>24</TotalTime>
  <Words>477</Words>
  <Application>Microsoft Office PowerPoint</Application>
  <PresentationFormat>Panorámica</PresentationFormat>
  <Paragraphs>31</Paragraphs>
  <Slides>8</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Arial</vt:lpstr>
      <vt:lpstr>Avenir Next LT Pro</vt:lpstr>
      <vt:lpstr>Calibri</vt:lpstr>
      <vt:lpstr>Posterama</vt:lpstr>
      <vt:lpstr>Times New Roman</vt:lpstr>
      <vt:lpstr>Wingdings</vt:lpstr>
      <vt:lpstr>SplashVTI</vt:lpstr>
      <vt:lpstr>El problema de la Comunicación deficiente entre los padres de familia de la sede Planta de Secundaria y media con la Institución Educativa La Planta </vt:lpstr>
      <vt:lpstr>Contexto </vt:lpstr>
      <vt:lpstr>   Identificación del problema</vt:lpstr>
      <vt:lpstr>Presentación de PowerPoint</vt:lpstr>
      <vt:lpstr>Presentación de PowerPoint</vt:lpstr>
      <vt:lpstr>Árbol de Problema</vt:lpstr>
      <vt:lpstr>Presentación de PowerPoint</vt:lpstr>
      <vt:lpstr> Identificando alternativas que pueden ser estrategias de proyecto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problema de la Comunicación deficiente entre los padres de familia de la sede Planta de Secundaria y media con la Institución Educativa La Planta </dc:title>
  <dc:creator>andres felipe trujillo alvarado</dc:creator>
  <cp:lastModifiedBy>andres felipe trujillo alvarado</cp:lastModifiedBy>
  <cp:revision>1</cp:revision>
  <dcterms:created xsi:type="dcterms:W3CDTF">2023-04-11T17:00:10Z</dcterms:created>
  <dcterms:modified xsi:type="dcterms:W3CDTF">2023-04-11T17:25:10Z</dcterms:modified>
</cp:coreProperties>
</file>