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4/11/2023</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256839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4/11/2023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342088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4/11/2023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104549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4/11/2023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105798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4/11/2023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15910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4/11/2023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9540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4/11/2023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380648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4/11/2023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338676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4/11/2023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356575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4/11/2023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295825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4/11/2023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‹Nº›</a:t>
            </a:fld>
            <a:endParaRPr lang="en-US"/>
          </a:p>
        </p:txBody>
      </p:sp>
    </p:spTree>
    <p:extLst>
      <p:ext uri="{BB962C8B-B14F-4D97-AF65-F5344CB8AC3E}">
        <p14:creationId xmlns:p14="http://schemas.microsoft.com/office/powerpoint/2010/main" val="346830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4/11/2023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‹Nº›</a:t>
            </a:fld>
            <a:endParaRPr lang="en-US"/>
          </a:p>
        </p:txBody>
      </p:sp>
    </p:spTree>
    <p:extLst>
      <p:ext uri="{BB962C8B-B14F-4D97-AF65-F5344CB8AC3E}">
        <p14:creationId xmlns:p14="http://schemas.microsoft.com/office/powerpoint/2010/main" val="35478536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43" r:id="rId6"/>
    <p:sldLayoutId id="2147483739" r:id="rId7"/>
    <p:sldLayoutId id="2147483740" r:id="rId8"/>
    <p:sldLayoutId id="2147483741" r:id="rId9"/>
    <p:sldLayoutId id="2147483742" r:id="rId10"/>
    <p:sldLayoutId id="2147483744"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BB887A-DB02-4431-8FDF-F517505C9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ángulo 4">
            <a:extLst>
              <a:ext uri="{FF2B5EF4-FFF2-40B4-BE49-F238E27FC236}">
                <a16:creationId xmlns:a16="http://schemas.microsoft.com/office/drawing/2014/main" id="{E8DA4B1E-61EA-BE79-D464-08095437E869}"/>
              </a:ext>
            </a:extLst>
          </p:cNvPr>
          <p:cNvSpPr/>
          <p:nvPr/>
        </p:nvSpPr>
        <p:spPr>
          <a:xfrm>
            <a:off x="0" y="0"/>
            <a:ext cx="12192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 name="Título 1">
            <a:extLst>
              <a:ext uri="{FF2B5EF4-FFF2-40B4-BE49-F238E27FC236}">
                <a16:creationId xmlns:a16="http://schemas.microsoft.com/office/drawing/2014/main" id="{BA5A5F31-9819-5A99-EFF2-F2E56FC4EB46}"/>
              </a:ext>
            </a:extLst>
          </p:cNvPr>
          <p:cNvSpPr>
            <a:spLocks noGrp="1"/>
          </p:cNvSpPr>
          <p:nvPr>
            <p:ph type="ctrTitle"/>
          </p:nvPr>
        </p:nvSpPr>
        <p:spPr>
          <a:xfrm>
            <a:off x="5702406" y="557783"/>
            <a:ext cx="5852698" cy="3130807"/>
          </a:xfrm>
        </p:spPr>
        <p:txBody>
          <a:bodyPr>
            <a:normAutofit fontScale="90000"/>
          </a:bodyPr>
          <a:lstStyle/>
          <a:p>
            <a:r>
              <a:rPr lang="es-CO" sz="3600" dirty="0">
                <a:effectLst/>
                <a:latin typeface="Calibri" panose="020F0502020204030204" pitchFamily="34" charset="0"/>
                <a:ea typeface="Calibri" panose="020F0502020204030204" pitchFamily="34" charset="0"/>
                <a:cs typeface="Times New Roman" panose="02020603050405020304" pitchFamily="18" charset="0"/>
              </a:rPr>
              <a:t>El problema de la Comunicación deficiente entre los padres de familia de la sede Planta de Secundaria y media con la Institución Educativa La Planta</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Subtítulo 2">
            <a:extLst>
              <a:ext uri="{FF2B5EF4-FFF2-40B4-BE49-F238E27FC236}">
                <a16:creationId xmlns:a16="http://schemas.microsoft.com/office/drawing/2014/main" id="{7CB1FB2D-2D3E-3723-9223-2D55159E0866}"/>
              </a:ext>
            </a:extLst>
          </p:cNvPr>
          <p:cNvSpPr>
            <a:spLocks noGrp="1"/>
          </p:cNvSpPr>
          <p:nvPr>
            <p:ph type="subTitle" idx="1"/>
          </p:nvPr>
        </p:nvSpPr>
        <p:spPr>
          <a:xfrm>
            <a:off x="5702406" y="3902206"/>
            <a:ext cx="5852698" cy="2240529"/>
          </a:xfrm>
        </p:spPr>
        <p:txBody>
          <a:bodyPr>
            <a:normAutofit/>
          </a:bodyPr>
          <a:lstStyle/>
          <a:p>
            <a:r>
              <a:rPr lang="es-MX" dirty="0"/>
              <a:t>Por: Docente Andres Felipe Trujillo</a:t>
            </a:r>
            <a:endParaRPr lang="es-CO" dirty="0"/>
          </a:p>
        </p:txBody>
      </p:sp>
      <p:pic>
        <p:nvPicPr>
          <p:cNvPr id="4" name="Picture 3" descr="Fondo vectorial de salpicaduras de colores brillantes">
            <a:extLst>
              <a:ext uri="{FF2B5EF4-FFF2-40B4-BE49-F238E27FC236}">
                <a16:creationId xmlns:a16="http://schemas.microsoft.com/office/drawing/2014/main" id="{F0DB0CE6-EFC2-4BC4-71B2-A0F1474C5CBD}"/>
              </a:ext>
            </a:extLst>
          </p:cNvPr>
          <p:cNvPicPr>
            <a:picLocks noChangeAspect="1"/>
          </p:cNvPicPr>
          <p:nvPr/>
        </p:nvPicPr>
        <p:blipFill rotWithShape="1">
          <a:blip r:embed="rId2"/>
          <a:srcRect l="27303" r="16073" b="-1"/>
          <a:stretch/>
        </p:blipFill>
        <p:spPr>
          <a:xfrm>
            <a:off x="20" y="10"/>
            <a:ext cx="5710632" cy="6857990"/>
          </a:xfrm>
          <a:custGeom>
            <a:avLst/>
            <a:gdLst/>
            <a:ahLst/>
            <a:cxnLst/>
            <a:rect l="l" t="t" r="r" b="b"/>
            <a:pathLst>
              <a:path w="5710652" h="6858000">
                <a:moveTo>
                  <a:pt x="4831301" y="0"/>
                </a:moveTo>
                <a:lnTo>
                  <a:pt x="5696109" y="0"/>
                </a:lnTo>
                <a:lnTo>
                  <a:pt x="5706418" y="42969"/>
                </a:lnTo>
                <a:cubicBezTo>
                  <a:pt x="5714414" y="100391"/>
                  <a:pt x="5711283" y="160329"/>
                  <a:pt x="5695333" y="219852"/>
                </a:cubicBezTo>
                <a:cubicBezTo>
                  <a:pt x="5631536" y="457945"/>
                  <a:pt x="5386806" y="599240"/>
                  <a:pt x="5148712" y="535443"/>
                </a:cubicBezTo>
                <a:cubicBezTo>
                  <a:pt x="4940381" y="479621"/>
                  <a:pt x="4806160" y="285271"/>
                  <a:pt x="4818599" y="78052"/>
                </a:cubicBezTo>
                <a:close/>
                <a:moveTo>
                  <a:pt x="0" y="0"/>
                </a:moveTo>
                <a:lnTo>
                  <a:pt x="545808" y="0"/>
                </a:lnTo>
                <a:lnTo>
                  <a:pt x="4212872" y="0"/>
                </a:lnTo>
                <a:lnTo>
                  <a:pt x="4204748" y="184996"/>
                </a:lnTo>
                <a:cubicBezTo>
                  <a:pt x="4203390" y="263520"/>
                  <a:pt x="4204263" y="341910"/>
                  <a:pt x="4207775" y="419995"/>
                </a:cubicBezTo>
                <a:cubicBezTo>
                  <a:pt x="4220964" y="709488"/>
                  <a:pt x="4449625" y="891535"/>
                  <a:pt x="4655737" y="1068099"/>
                </a:cubicBezTo>
                <a:cubicBezTo>
                  <a:pt x="5169527" y="1508061"/>
                  <a:pt x="5344373" y="2032158"/>
                  <a:pt x="5103604" y="2589405"/>
                </a:cubicBezTo>
                <a:cubicBezTo>
                  <a:pt x="5010230" y="2805523"/>
                  <a:pt x="4828675" y="2993264"/>
                  <a:pt x="4657611" y="3164269"/>
                </a:cubicBezTo>
                <a:cubicBezTo>
                  <a:pt x="4198817" y="3622744"/>
                  <a:pt x="4217616" y="4154456"/>
                  <a:pt x="4499219" y="4641255"/>
                </a:cubicBezTo>
                <a:cubicBezTo>
                  <a:pt x="4699839" y="4986832"/>
                  <a:pt x="4940395" y="5311556"/>
                  <a:pt x="5110950" y="5670858"/>
                </a:cubicBezTo>
                <a:cubicBezTo>
                  <a:pt x="5277001" y="6019042"/>
                  <a:pt x="5375520" y="6366409"/>
                  <a:pt x="5396522" y="6707670"/>
                </a:cubicBezTo>
                <a:lnTo>
                  <a:pt x="5398895" y="6858000"/>
                </a:lnTo>
                <a:lnTo>
                  <a:pt x="0" y="6858000"/>
                </a:lnTo>
                <a:close/>
              </a:path>
            </a:pathLst>
          </a:custGeom>
        </p:spPr>
      </p:pic>
    </p:spTree>
    <p:extLst>
      <p:ext uri="{BB962C8B-B14F-4D97-AF65-F5344CB8AC3E}">
        <p14:creationId xmlns:p14="http://schemas.microsoft.com/office/powerpoint/2010/main" val="83374605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 name="Rectángulo 4">
            <a:extLst>
              <a:ext uri="{FF2B5EF4-FFF2-40B4-BE49-F238E27FC236}">
                <a16:creationId xmlns:a16="http://schemas.microsoft.com/office/drawing/2014/main" id="{D8E1475D-5C71-9D2A-FC75-30A897FC21E8}"/>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a:p>
        </p:txBody>
      </p:sp>
      <p:sp>
        <p:nvSpPr>
          <p:cNvPr id="2" name="Título 1">
            <a:extLst>
              <a:ext uri="{FF2B5EF4-FFF2-40B4-BE49-F238E27FC236}">
                <a16:creationId xmlns:a16="http://schemas.microsoft.com/office/drawing/2014/main" id="{5A312907-40E0-CDBC-4A9E-D34AB9DE39AF}"/>
              </a:ext>
            </a:extLst>
          </p:cNvPr>
          <p:cNvSpPr>
            <a:spLocks noGrp="1"/>
          </p:cNvSpPr>
          <p:nvPr>
            <p:ph type="title"/>
          </p:nvPr>
        </p:nvSpPr>
        <p:spPr>
          <a:xfrm>
            <a:off x="722811" y="412831"/>
            <a:ext cx="4606456" cy="1154711"/>
          </a:xfrm>
        </p:spPr>
        <p:txBody>
          <a:bodyPr>
            <a:normAutofit/>
          </a:bodyPr>
          <a:lstStyle/>
          <a:p>
            <a:r>
              <a:rPr lang="es-MX" dirty="0">
                <a:solidFill>
                  <a:schemeClr val="accent4">
                    <a:lumMod val="75000"/>
                  </a:schemeClr>
                </a:solidFill>
              </a:rPr>
              <a:t>Contexto </a:t>
            </a:r>
            <a:endParaRPr lang="es-CO" dirty="0">
              <a:solidFill>
                <a:schemeClr val="accent4">
                  <a:lumMod val="75000"/>
                </a:schemeClr>
              </a:solidFill>
            </a:endParaRPr>
          </a:p>
        </p:txBody>
      </p:sp>
      <p:sp>
        <p:nvSpPr>
          <p:cNvPr id="3" name="Marcador de contenido 2">
            <a:extLst>
              <a:ext uri="{FF2B5EF4-FFF2-40B4-BE49-F238E27FC236}">
                <a16:creationId xmlns:a16="http://schemas.microsoft.com/office/drawing/2014/main" id="{8D01DE84-5C70-58B2-86F9-9CB68367B4B4}"/>
              </a:ext>
            </a:extLst>
          </p:cNvPr>
          <p:cNvSpPr>
            <a:spLocks noGrp="1"/>
          </p:cNvSpPr>
          <p:nvPr>
            <p:ph idx="1"/>
          </p:nvPr>
        </p:nvSpPr>
        <p:spPr>
          <a:xfrm>
            <a:off x="722811" y="1576251"/>
            <a:ext cx="4606456" cy="4990012"/>
          </a:xfrm>
        </p:spPr>
        <p:txBody>
          <a:bodyPr anchor="t">
            <a:normAutofit/>
          </a:bodyPr>
          <a:lstStyle/>
          <a:p>
            <a:r>
              <a:rPr lang="es-CO" dirty="0">
                <a:effectLst/>
                <a:latin typeface="Times New Roman" panose="02020603050405020304" pitchFamily="18" charset="0"/>
                <a:ea typeface="Calibri" panose="020F0502020204030204" pitchFamily="34" charset="0"/>
                <a:cs typeface="Times New Roman" panose="02020603050405020304" pitchFamily="18" charset="0"/>
              </a:rPr>
              <a:t>Durante los últimos años se ha notado una gran dificultad de los padres de familia para estar al tanto de la información proveniente de la Sede central La Planta de la institución educativa de secundaria y media, debido a la dificultad que tienen para desplazarse hasta la sede, por ello es común encontrar quejas por parte de la comunidad sobre la falta de información sobre los eventos y actividades de la Institución, además también es común  que los docentes argumenten falta de interés y pertenencia de los padres hacia la institución educativa.</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a:p>
            <a:endParaRPr lang="es-CO" sz="2400" dirty="0"/>
          </a:p>
        </p:txBody>
      </p:sp>
      <p:pic>
        <p:nvPicPr>
          <p:cNvPr id="4" name="Picture 3" descr="Fondo vectorial de salpicaduras de colores brillantes">
            <a:extLst>
              <a:ext uri="{FF2B5EF4-FFF2-40B4-BE49-F238E27FC236}">
                <a16:creationId xmlns:a16="http://schemas.microsoft.com/office/drawing/2014/main" id="{1E337D62-F7BE-C428-D37B-805C9210D880}"/>
              </a:ext>
            </a:extLst>
          </p:cNvPr>
          <p:cNvPicPr>
            <a:picLocks noChangeAspect="1"/>
          </p:cNvPicPr>
          <p:nvPr/>
        </p:nvPicPr>
        <p:blipFill rotWithShape="1">
          <a:blip r:embed="rId2"/>
          <a:srcRect l="20244" r="12343" b="1"/>
          <a:stretch/>
        </p:blipFill>
        <p:spPr>
          <a:xfrm>
            <a:off x="5879198" y="490264"/>
            <a:ext cx="6312802" cy="6367736"/>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Tree>
    <p:extLst>
      <p:ext uri="{BB962C8B-B14F-4D97-AF65-F5344CB8AC3E}">
        <p14:creationId xmlns:p14="http://schemas.microsoft.com/office/powerpoint/2010/main" val="20543880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05803A8-6DAE-1CAF-CB91-29FF8C7530B6}"/>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a:p>
        </p:txBody>
      </p:sp>
      <p:pic>
        <p:nvPicPr>
          <p:cNvPr id="5" name="Picture 3" descr="Fondo vectorial de salpicaduras de colores brillantes">
            <a:extLst>
              <a:ext uri="{FF2B5EF4-FFF2-40B4-BE49-F238E27FC236}">
                <a16:creationId xmlns:a16="http://schemas.microsoft.com/office/drawing/2014/main" id="{B0447B1C-3665-34CC-C6DE-DB4C57BD2ABC}"/>
              </a:ext>
            </a:extLst>
          </p:cNvPr>
          <p:cNvPicPr>
            <a:picLocks noChangeAspect="1"/>
          </p:cNvPicPr>
          <p:nvPr/>
        </p:nvPicPr>
        <p:blipFill rotWithShape="1">
          <a:blip r:embed="rId2"/>
          <a:srcRect l="20244" r="12343" b="1"/>
          <a:stretch/>
        </p:blipFill>
        <p:spPr>
          <a:xfrm>
            <a:off x="9485416" y="4127862"/>
            <a:ext cx="2706584" cy="2730137"/>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
        <p:nvSpPr>
          <p:cNvPr id="2" name="Título 1">
            <a:extLst>
              <a:ext uri="{FF2B5EF4-FFF2-40B4-BE49-F238E27FC236}">
                <a16:creationId xmlns:a16="http://schemas.microsoft.com/office/drawing/2014/main" id="{6DA77AB0-FFE4-6697-C503-796DDE015FE6}"/>
              </a:ext>
            </a:extLst>
          </p:cNvPr>
          <p:cNvSpPr>
            <a:spLocks noGrp="1"/>
          </p:cNvSpPr>
          <p:nvPr>
            <p:ph type="title"/>
          </p:nvPr>
        </p:nvSpPr>
        <p:spPr/>
        <p:txBody>
          <a:bodyPr>
            <a:noAutofit/>
          </a:bodyPr>
          <a:lstStyle/>
          <a:p>
            <a:pPr algn="ctr"/>
            <a:br>
              <a:rPr lang="es-CO" sz="6000" b="1" dirty="0">
                <a:solidFill>
                  <a:schemeClr val="accent4">
                    <a:lumMod val="75000"/>
                  </a:schemeClr>
                </a:solidFill>
                <a:effectLst/>
                <a:latin typeface="Times New Roman" panose="02020603050405020304" pitchFamily="18" charset="0"/>
              </a:rPr>
            </a:br>
            <a:br>
              <a:rPr lang="es-CO" sz="6000" b="1" dirty="0">
                <a:solidFill>
                  <a:schemeClr val="accent4">
                    <a:lumMod val="75000"/>
                  </a:schemeClr>
                </a:solidFill>
                <a:effectLst/>
                <a:latin typeface="Times New Roman" panose="02020603050405020304" pitchFamily="18" charset="0"/>
              </a:rPr>
            </a:br>
            <a:br>
              <a:rPr lang="es-CO" sz="6000" b="1" dirty="0">
                <a:solidFill>
                  <a:schemeClr val="accent4">
                    <a:lumMod val="75000"/>
                  </a:schemeClr>
                </a:solidFill>
                <a:effectLst/>
                <a:latin typeface="Times New Roman" panose="02020603050405020304" pitchFamily="18" charset="0"/>
              </a:rPr>
            </a:br>
            <a:r>
              <a:rPr lang="es-CO" sz="6000" b="1" dirty="0">
                <a:solidFill>
                  <a:schemeClr val="accent4">
                    <a:lumMod val="75000"/>
                  </a:schemeClr>
                </a:solidFill>
                <a:effectLst/>
                <a:latin typeface="Times New Roman" panose="02020603050405020304" pitchFamily="18" charset="0"/>
              </a:rPr>
              <a:t>Identificación del problema</a:t>
            </a:r>
            <a:endParaRPr lang="es-CO" sz="6000" dirty="0">
              <a:solidFill>
                <a:schemeClr val="accent4">
                  <a:lumMod val="75000"/>
                </a:schemeClr>
              </a:solidFill>
            </a:endParaRPr>
          </a:p>
        </p:txBody>
      </p:sp>
      <p:sp>
        <p:nvSpPr>
          <p:cNvPr id="3" name="Marcador de contenido 2">
            <a:extLst>
              <a:ext uri="{FF2B5EF4-FFF2-40B4-BE49-F238E27FC236}">
                <a16:creationId xmlns:a16="http://schemas.microsoft.com/office/drawing/2014/main" id="{67486B70-2E18-5E0A-435D-B740731CC6CE}"/>
              </a:ext>
            </a:extLst>
          </p:cNvPr>
          <p:cNvSpPr>
            <a:spLocks noGrp="1"/>
          </p:cNvSpPr>
          <p:nvPr>
            <p:ph idx="1"/>
          </p:nvPr>
        </p:nvSpPr>
        <p:spPr>
          <a:xfrm>
            <a:off x="609600" y="2106204"/>
            <a:ext cx="8717280" cy="4036534"/>
          </a:xfrm>
        </p:spPr>
        <p:txBody>
          <a:bodyPr/>
          <a:lstStyle/>
          <a:p>
            <a:r>
              <a:rPr lang="es-CO"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Como vemos existe una falta de comunicación entre la Sede principal de la I.E la planta y los padres de familia porque lo que podríamos enunciar el problema a abordar de la siguiente forma: </a:t>
            </a:r>
            <a:r>
              <a:rPr lang="es-MX" sz="3200" dirty="0">
                <a:effectLst/>
                <a:latin typeface="Times New Roman" panose="02020603050405020304" pitchFamily="18" charset="0"/>
                <a:ea typeface="Calibri" panose="020F0502020204030204" pitchFamily="34" charset="0"/>
                <a:cs typeface="Times New Roman" panose="02020603050405020304" pitchFamily="18" charset="0"/>
              </a:rPr>
              <a:t>“Comunicación</a:t>
            </a:r>
            <a:r>
              <a:rPr lang="es-CO"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deficiente entre los padres de familia de la sede Planta de Secundaria y media con la Institución Educativa La Planta”</a:t>
            </a:r>
            <a:endParaRPr lang="es-CO"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37127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EA232-4204-392F-6AD4-BAC80B92ADB2}"/>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69BB17AA-4697-EC87-D99D-E7BB75C61CD2}"/>
              </a:ext>
            </a:extLst>
          </p:cNvPr>
          <p:cNvSpPr>
            <a:spLocks noGrp="1"/>
          </p:cNvSpPr>
          <p:nvPr>
            <p:ph idx="1"/>
          </p:nvPr>
        </p:nvSpPr>
        <p:spPr/>
        <p:txBody>
          <a:bodyPr/>
          <a:lstStyle/>
          <a:p>
            <a:endParaRPr lang="es-CO"/>
          </a:p>
        </p:txBody>
      </p:sp>
      <p:sp>
        <p:nvSpPr>
          <p:cNvPr id="4" name="Rectángulo 3">
            <a:extLst>
              <a:ext uri="{FF2B5EF4-FFF2-40B4-BE49-F238E27FC236}">
                <a16:creationId xmlns:a16="http://schemas.microsoft.com/office/drawing/2014/main" id="{AF3CB220-2EAC-0306-D975-A4936ADB6040}"/>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pic>
        <p:nvPicPr>
          <p:cNvPr id="5" name="Picture 3" descr="Fondo vectorial de salpicaduras de colores brillantes">
            <a:extLst>
              <a:ext uri="{FF2B5EF4-FFF2-40B4-BE49-F238E27FC236}">
                <a16:creationId xmlns:a16="http://schemas.microsoft.com/office/drawing/2014/main" id="{6A7FCD2C-67DA-A168-3A9D-A61E0BF46A3D}"/>
              </a:ext>
            </a:extLst>
          </p:cNvPr>
          <p:cNvPicPr>
            <a:picLocks noChangeAspect="1"/>
          </p:cNvPicPr>
          <p:nvPr/>
        </p:nvPicPr>
        <p:blipFill rotWithShape="1">
          <a:blip r:embed="rId2"/>
          <a:srcRect l="20244" r="12343" b="1"/>
          <a:stretch/>
        </p:blipFill>
        <p:spPr>
          <a:xfrm>
            <a:off x="9485416" y="4127862"/>
            <a:ext cx="2706584" cy="2730137"/>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
        <p:nvSpPr>
          <p:cNvPr id="6" name="Título 1">
            <a:extLst>
              <a:ext uri="{FF2B5EF4-FFF2-40B4-BE49-F238E27FC236}">
                <a16:creationId xmlns:a16="http://schemas.microsoft.com/office/drawing/2014/main" id="{9F45F820-FE7C-97B3-B6E6-2A7165D78DF9}"/>
              </a:ext>
            </a:extLst>
          </p:cNvPr>
          <p:cNvSpPr txBox="1">
            <a:spLocks/>
          </p:cNvSpPr>
          <p:nvPr/>
        </p:nvSpPr>
        <p:spPr>
          <a:xfrm>
            <a:off x="609600" y="557784"/>
            <a:ext cx="10972800" cy="1325563"/>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gn="ct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r>
              <a:rPr lang="es-CO" sz="6000" b="1" dirty="0">
                <a:solidFill>
                  <a:schemeClr val="accent4">
                    <a:lumMod val="75000"/>
                  </a:schemeClr>
                </a:solidFill>
                <a:latin typeface="Times New Roman" panose="02020603050405020304" pitchFamily="18" charset="0"/>
              </a:rPr>
              <a:t>Causas</a:t>
            </a:r>
            <a:endParaRPr lang="es-CO" sz="6000" dirty="0">
              <a:solidFill>
                <a:schemeClr val="accent4">
                  <a:lumMod val="75000"/>
                </a:schemeClr>
              </a:solidFill>
            </a:endParaRPr>
          </a:p>
        </p:txBody>
      </p:sp>
      <p:sp>
        <p:nvSpPr>
          <p:cNvPr id="7" name="Marcador de contenido 2">
            <a:extLst>
              <a:ext uri="{FF2B5EF4-FFF2-40B4-BE49-F238E27FC236}">
                <a16:creationId xmlns:a16="http://schemas.microsoft.com/office/drawing/2014/main" id="{D5FEC95C-F90C-7018-D37A-35B359EF2FC4}"/>
              </a:ext>
            </a:extLst>
          </p:cNvPr>
          <p:cNvSpPr txBox="1">
            <a:spLocks/>
          </p:cNvSpPr>
          <p:nvPr/>
        </p:nvSpPr>
        <p:spPr>
          <a:xfrm>
            <a:off x="609600" y="2106204"/>
            <a:ext cx="8717280" cy="4036534"/>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0" lvl="0" indent="-1143000">
              <a:lnSpc>
                <a:spcPct val="120000"/>
              </a:lnSpc>
              <a:buFont typeface="Wingdings" panose="05000000000000000000" pitchFamily="2" charset="2"/>
              <a:buChar char="q"/>
            </a:pPr>
            <a:r>
              <a:rPr lang="es-CO" sz="9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Falta de confianza de la comunidad frente a la Institución educativa </a:t>
            </a:r>
            <a:endParaRPr lang="es-CO" sz="9600" dirty="0">
              <a:latin typeface="Calibri" panose="020F0502020204030204" pitchFamily="34" charset="0"/>
              <a:ea typeface="Calibri" panose="020F0502020204030204" pitchFamily="34" charset="0"/>
              <a:cs typeface="Times New Roman" panose="02020603050405020304" pitchFamily="18" charset="0"/>
            </a:endParaRPr>
          </a:p>
          <a:p>
            <a:pPr marL="1143000" lvl="0" indent="-1143000">
              <a:lnSpc>
                <a:spcPct val="120000"/>
              </a:lnSpc>
              <a:buFont typeface="Wingdings" panose="05000000000000000000" pitchFamily="2" charset="2"/>
              <a:buChar char="q"/>
            </a:pPr>
            <a:r>
              <a:rPr lang="es-CO" sz="9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Dificultad en el desplazamiento de los padres a la institución causada por la gran extensión de territorio que abarca y el mal estado de las vías y las dificultades económicas de la población </a:t>
            </a:r>
            <a:endParaRPr lang="es-CO" sz="9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0" indent="-1143000">
              <a:lnSpc>
                <a:spcPct val="120000"/>
              </a:lnSpc>
              <a:spcAft>
                <a:spcPts val="800"/>
              </a:spcAft>
              <a:buFont typeface="Wingdings" panose="05000000000000000000" pitchFamily="2" charset="2"/>
              <a:buChar char="q"/>
            </a:pPr>
            <a:r>
              <a:rPr lang="es-CO" sz="9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Falta de canales de comunicación entre la institución y los padres de familia </a:t>
            </a:r>
            <a:endParaRPr lang="es-CO"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41559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EB35F-4A3C-4265-345E-C85712DBA61F}"/>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FB0E698B-3DE9-C051-0FEE-DAD8D186A676}"/>
              </a:ext>
            </a:extLst>
          </p:cNvPr>
          <p:cNvSpPr>
            <a:spLocks noGrp="1"/>
          </p:cNvSpPr>
          <p:nvPr>
            <p:ph idx="1"/>
          </p:nvPr>
        </p:nvSpPr>
        <p:spPr/>
        <p:txBody>
          <a:bodyPr/>
          <a:lstStyle/>
          <a:p>
            <a:endParaRPr lang="es-CO"/>
          </a:p>
        </p:txBody>
      </p:sp>
      <p:sp>
        <p:nvSpPr>
          <p:cNvPr id="4" name="Rectángulo 3">
            <a:extLst>
              <a:ext uri="{FF2B5EF4-FFF2-40B4-BE49-F238E27FC236}">
                <a16:creationId xmlns:a16="http://schemas.microsoft.com/office/drawing/2014/main" id="{9CCB5CAC-20E4-1E8B-8D37-DC2F474A7320}"/>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a:p>
        </p:txBody>
      </p:sp>
      <p:pic>
        <p:nvPicPr>
          <p:cNvPr id="5" name="Picture 3" descr="Fondo vectorial de salpicaduras de colores brillantes">
            <a:extLst>
              <a:ext uri="{FF2B5EF4-FFF2-40B4-BE49-F238E27FC236}">
                <a16:creationId xmlns:a16="http://schemas.microsoft.com/office/drawing/2014/main" id="{CF0EF30C-DFB3-B569-E150-5654A4311B1A}"/>
              </a:ext>
            </a:extLst>
          </p:cNvPr>
          <p:cNvPicPr>
            <a:picLocks noChangeAspect="1"/>
          </p:cNvPicPr>
          <p:nvPr/>
        </p:nvPicPr>
        <p:blipFill rotWithShape="1">
          <a:blip r:embed="rId2"/>
          <a:srcRect l="20244" r="12343" b="1"/>
          <a:stretch/>
        </p:blipFill>
        <p:spPr>
          <a:xfrm>
            <a:off x="9485416" y="4127862"/>
            <a:ext cx="2706584" cy="2730137"/>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
        <p:nvSpPr>
          <p:cNvPr id="6" name="Título 1">
            <a:extLst>
              <a:ext uri="{FF2B5EF4-FFF2-40B4-BE49-F238E27FC236}">
                <a16:creationId xmlns:a16="http://schemas.microsoft.com/office/drawing/2014/main" id="{A9C873E4-1202-72DA-E98E-AE291984509A}"/>
              </a:ext>
            </a:extLst>
          </p:cNvPr>
          <p:cNvSpPr txBox="1">
            <a:spLocks/>
          </p:cNvSpPr>
          <p:nvPr/>
        </p:nvSpPr>
        <p:spPr>
          <a:xfrm>
            <a:off x="609600" y="557784"/>
            <a:ext cx="10972800" cy="1325563"/>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gn="ct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r>
              <a:rPr lang="es-CO" sz="6600" b="1" dirty="0">
                <a:solidFill>
                  <a:schemeClr val="accent4">
                    <a:lumMod val="75000"/>
                  </a:schemeClr>
                </a:solidFill>
                <a:effectLst/>
                <a:latin typeface="Times New Roman" panose="02020603050405020304" pitchFamily="18" charset="0"/>
              </a:rPr>
              <a:t>Efectos</a:t>
            </a:r>
            <a:r>
              <a:rPr lang="es-CO" sz="1800" b="1" dirty="0">
                <a:solidFill>
                  <a:srgbClr val="000000"/>
                </a:solidFill>
                <a:effectLst/>
                <a:latin typeface="Times New Roman" panose="02020603050405020304" pitchFamily="18" charset="0"/>
              </a:rPr>
              <a:t> </a:t>
            </a:r>
            <a:endParaRPr lang="es-CO" sz="1800" b="1" dirty="0">
              <a:effectLst/>
              <a:latin typeface="Times New Roman" panose="02020603050405020304" pitchFamily="18" charset="0"/>
            </a:endParaRPr>
          </a:p>
        </p:txBody>
      </p:sp>
      <p:sp>
        <p:nvSpPr>
          <p:cNvPr id="7" name="Marcador de contenido 2">
            <a:extLst>
              <a:ext uri="{FF2B5EF4-FFF2-40B4-BE49-F238E27FC236}">
                <a16:creationId xmlns:a16="http://schemas.microsoft.com/office/drawing/2014/main" id="{07FB26FC-0FC6-73AB-13EC-2063EE4A6A48}"/>
              </a:ext>
            </a:extLst>
          </p:cNvPr>
          <p:cNvSpPr txBox="1">
            <a:spLocks/>
          </p:cNvSpPr>
          <p:nvPr/>
        </p:nvSpPr>
        <p:spPr>
          <a:xfrm>
            <a:off x="609600" y="2106204"/>
            <a:ext cx="8717280" cy="4036534"/>
          </a:xfrm>
          <a:prstGeom prst="rect">
            <a:avLst/>
          </a:prstGeom>
        </p:spPr>
        <p:txBody>
          <a:bodyPr vert="horz" lIns="91440" tIns="45720" rIns="91440" bIns="45720" rtlCol="0">
            <a:normAutofit lnSpcReduction="10000"/>
          </a:bodyPr>
          <a:lst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0" indent="-457200">
              <a:lnSpc>
                <a:spcPct val="100000"/>
              </a:lnSpc>
              <a:buFont typeface="Wingdings" panose="05000000000000000000" pitchFamily="2" charset="2"/>
              <a:buChar char="q"/>
            </a:pPr>
            <a:r>
              <a:rPr lang="es-CO" sz="2800" dirty="0">
                <a:effectLst/>
                <a:latin typeface="Times New Roman" panose="02020603050405020304" pitchFamily="18" charset="0"/>
                <a:ea typeface="Calibri" panose="020F0502020204030204" pitchFamily="34" charset="0"/>
                <a:cs typeface="Times New Roman" panose="02020603050405020304" pitchFamily="18" charset="0"/>
              </a:rPr>
              <a:t>Perdida de Motivación de algunos padres con la educación de sus hijos</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Aumento del distanciamiento de la comunidad con la Institución educativa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Aumento de la deserción estudiantil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Falta de participación de los padres de familia en los eventos de la institución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spcAft>
                <a:spcPts val="800"/>
              </a:spcAft>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Perdida de motivación en los docentes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6058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a:extLst>
              <a:ext uri="{FF2B5EF4-FFF2-40B4-BE49-F238E27FC236}">
                <a16:creationId xmlns:a16="http://schemas.microsoft.com/office/drawing/2014/main" id="{19BB9F45-0D80-2AF8-8B5D-DCADBD4EDE41}"/>
              </a:ext>
            </a:extLst>
          </p:cNvPr>
          <p:cNvSpPr/>
          <p:nvPr/>
        </p:nvSpPr>
        <p:spPr>
          <a:xfrm>
            <a:off x="0" y="0"/>
            <a:ext cx="121920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 name="Título 1">
            <a:extLst>
              <a:ext uri="{FF2B5EF4-FFF2-40B4-BE49-F238E27FC236}">
                <a16:creationId xmlns:a16="http://schemas.microsoft.com/office/drawing/2014/main" id="{519F0F62-D7EE-B187-ECE3-2AB0B9AFEEBA}"/>
              </a:ext>
            </a:extLst>
          </p:cNvPr>
          <p:cNvSpPr>
            <a:spLocks noGrp="1"/>
          </p:cNvSpPr>
          <p:nvPr>
            <p:ph type="title"/>
          </p:nvPr>
        </p:nvSpPr>
        <p:spPr>
          <a:xfrm>
            <a:off x="1113476" y="-402111"/>
            <a:ext cx="10972800" cy="1325563"/>
          </a:xfrm>
        </p:spPr>
        <p:txBody>
          <a:bodyPr>
            <a:normAutofit/>
          </a:bodyPr>
          <a:lstStyle/>
          <a:p>
            <a:pPr algn="ctr"/>
            <a:r>
              <a:rPr kumimoji="0" lang="es-MX" altLang="es-CO" sz="4400" b="1" i="0" u="none" strike="noStrike" cap="none" normalizeH="0" baseline="0" dirty="0" bmk="_Toc41466871">
                <a:ln>
                  <a:noFill/>
                </a:ln>
                <a:solidFill>
                  <a:schemeClr val="accent4">
                    <a:lumMod val="75000"/>
                  </a:schemeClr>
                </a:solidFill>
                <a:effectLst/>
                <a:latin typeface="Arial" panose="020B0604020202020204" pitchFamily="34" charset="0"/>
                <a:ea typeface="Times New Roman" panose="02020603050405020304" pitchFamily="18" charset="0"/>
              </a:rPr>
              <a:t>Árbol de Problema</a:t>
            </a:r>
            <a:endParaRPr lang="es-CO" dirty="0">
              <a:solidFill>
                <a:schemeClr val="accent4">
                  <a:lumMod val="75000"/>
                </a:schemeClr>
              </a:solidFill>
            </a:endParaRPr>
          </a:p>
        </p:txBody>
      </p:sp>
      <p:sp>
        <p:nvSpPr>
          <p:cNvPr id="21" name="Rectangle 18">
            <a:extLst>
              <a:ext uri="{FF2B5EF4-FFF2-40B4-BE49-F238E27FC236}">
                <a16:creationId xmlns:a16="http://schemas.microsoft.com/office/drawing/2014/main" id="{537FA3B0-759D-D864-1E9F-7DDA21816A9A}"/>
              </a:ext>
            </a:extLst>
          </p:cNvPr>
          <p:cNvSpPr>
            <a:spLocks noChangeArrowheads="1"/>
          </p:cNvSpPr>
          <p:nvPr/>
        </p:nvSpPr>
        <p:spPr bwMode="auto">
          <a:xfrm>
            <a:off x="1705993" y="143078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91440" bIns="45720" numCol="1" anchor="ctr" anchorCtr="0" compatLnSpc="1">
            <a:prstTxWarp prst="textNoShape">
              <a:avLst/>
            </a:prstTxWarp>
            <a:spAutoFit/>
          </a:bodyPr>
          <a:lstStyle/>
          <a:p>
            <a:endParaRPr lang="es-CO"/>
          </a:p>
        </p:txBody>
      </p:sp>
      <p:sp>
        <p:nvSpPr>
          <p:cNvPr id="22" name="Rectangle 20">
            <a:extLst>
              <a:ext uri="{FF2B5EF4-FFF2-40B4-BE49-F238E27FC236}">
                <a16:creationId xmlns:a16="http://schemas.microsoft.com/office/drawing/2014/main" id="{B9E04C47-41E7-FDE7-B17D-81F7DE84BB85}"/>
              </a:ext>
            </a:extLst>
          </p:cNvPr>
          <p:cNvSpPr>
            <a:spLocks noChangeArrowheads="1"/>
          </p:cNvSpPr>
          <p:nvPr/>
        </p:nvSpPr>
        <p:spPr bwMode="auto">
          <a:xfrm>
            <a:off x="1705993" y="23451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a:p>
        </p:txBody>
      </p:sp>
      <p:sp>
        <p:nvSpPr>
          <p:cNvPr id="23" name="Rectangle 23">
            <a:extLst>
              <a:ext uri="{FF2B5EF4-FFF2-40B4-BE49-F238E27FC236}">
                <a16:creationId xmlns:a16="http://schemas.microsoft.com/office/drawing/2014/main" id="{B351E028-FD5C-6FE8-1058-2D11F0F99815}"/>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91440" bIns="45720" numCol="1" anchor="ctr" anchorCtr="0" compatLnSpc="1">
            <a:prstTxWarp prst="textNoShape">
              <a:avLst/>
            </a:prstTxWarp>
            <a:spAutoFit/>
          </a:bodyPr>
          <a:lstStyle/>
          <a:p>
            <a:endParaRPr lang="es-CO"/>
          </a:p>
        </p:txBody>
      </p:sp>
      <p:sp>
        <p:nvSpPr>
          <p:cNvPr id="24" name="Rectangle 25">
            <a:extLst>
              <a:ext uri="{FF2B5EF4-FFF2-40B4-BE49-F238E27FC236}">
                <a16:creationId xmlns:a16="http://schemas.microsoft.com/office/drawing/2014/main" id="{309A85F1-4340-C8F9-6A8A-741CA6B6EFB9}"/>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25" name="Rectangle 27">
            <a:extLst>
              <a:ext uri="{FF2B5EF4-FFF2-40B4-BE49-F238E27FC236}">
                <a16:creationId xmlns:a16="http://schemas.microsoft.com/office/drawing/2014/main" id="{1A69233C-D010-75B8-6F95-EC79534CEA21}"/>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26" name="Rectangle 28">
            <a:extLst>
              <a:ext uri="{FF2B5EF4-FFF2-40B4-BE49-F238E27FC236}">
                <a16:creationId xmlns:a16="http://schemas.microsoft.com/office/drawing/2014/main" id="{F2C236A9-A60C-06BC-D58D-690AD5646406}"/>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27" name="Rectangle 29">
            <a:extLst>
              <a:ext uri="{FF2B5EF4-FFF2-40B4-BE49-F238E27FC236}">
                <a16:creationId xmlns:a16="http://schemas.microsoft.com/office/drawing/2014/main" id="{CDFC0A5C-8334-9367-07CA-CA3B3CCBEB7F}"/>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28" name="Rectangle 30">
            <a:extLst>
              <a:ext uri="{FF2B5EF4-FFF2-40B4-BE49-F238E27FC236}">
                <a16:creationId xmlns:a16="http://schemas.microsoft.com/office/drawing/2014/main" id="{C8561704-0395-3D54-1BA0-645EDB241CF8}"/>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29" name="Rectangle 33">
            <a:extLst>
              <a:ext uri="{FF2B5EF4-FFF2-40B4-BE49-F238E27FC236}">
                <a16:creationId xmlns:a16="http://schemas.microsoft.com/office/drawing/2014/main" id="{95B82084-7ACA-29B0-6177-5D35FD75500C}"/>
              </a:ext>
            </a:extLst>
          </p:cNvPr>
          <p:cNvSpPr>
            <a:spLocks noChangeArrowheads="1"/>
          </p:cNvSpPr>
          <p:nvPr/>
        </p:nvSpPr>
        <p:spPr bwMode="auto">
          <a:xfrm>
            <a:off x="1705993" y="1887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30" name="Rectangle 36">
            <a:extLst>
              <a:ext uri="{FF2B5EF4-FFF2-40B4-BE49-F238E27FC236}">
                <a16:creationId xmlns:a16="http://schemas.microsoft.com/office/drawing/2014/main" id="{007CDE94-6822-98CB-34A6-52F29FA67770}"/>
              </a:ext>
            </a:extLst>
          </p:cNvPr>
          <p:cNvSpPr>
            <a:spLocks noChangeArrowheads="1"/>
          </p:cNvSpPr>
          <p:nvPr/>
        </p:nvSpPr>
        <p:spPr bwMode="auto">
          <a:xfrm>
            <a:off x="1705993" y="1610986"/>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200" b="1" i="0" u="none" strike="noStrike" cap="none" normalizeH="0" baseline="0" dirty="0" bmk="_Toc41466871">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800" b="0" i="0" u="none" strike="noStrike" cap="none" normalizeH="0" baseline="0" dirty="0">
              <a:ln>
                <a:noFill/>
              </a:ln>
              <a:solidFill>
                <a:schemeClr val="tx1"/>
              </a:solidFill>
              <a:effectLst/>
              <a:latin typeface="Arial" panose="020B0604020202020204" pitchFamily="34" charset="0"/>
            </a:endParaRPr>
          </a:p>
        </p:txBody>
      </p:sp>
      <p:pic>
        <p:nvPicPr>
          <p:cNvPr id="60" name="Imagen 59">
            <a:extLst>
              <a:ext uri="{FF2B5EF4-FFF2-40B4-BE49-F238E27FC236}">
                <a16:creationId xmlns:a16="http://schemas.microsoft.com/office/drawing/2014/main" id="{743EAD35-71E7-16AD-0025-48AA8E85EAAB}"/>
              </a:ext>
            </a:extLst>
          </p:cNvPr>
          <p:cNvPicPr>
            <a:picLocks noChangeAspect="1"/>
          </p:cNvPicPr>
          <p:nvPr/>
        </p:nvPicPr>
        <p:blipFill>
          <a:blip r:embed="rId2"/>
          <a:stretch>
            <a:fillRect/>
          </a:stretch>
        </p:blipFill>
        <p:spPr>
          <a:xfrm>
            <a:off x="1613228" y="923452"/>
            <a:ext cx="9350693" cy="5636231"/>
          </a:xfrm>
          <a:prstGeom prst="rect">
            <a:avLst/>
          </a:prstGeom>
        </p:spPr>
      </p:pic>
    </p:spTree>
    <p:extLst>
      <p:ext uri="{BB962C8B-B14F-4D97-AF65-F5344CB8AC3E}">
        <p14:creationId xmlns:p14="http://schemas.microsoft.com/office/powerpoint/2010/main" val="3453353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F49C35-3E0E-914F-5BD2-C348EABAC15F}"/>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5DE3F528-DDFC-B9CD-B2A4-F7572BCAEB07}"/>
              </a:ext>
            </a:extLst>
          </p:cNvPr>
          <p:cNvSpPr>
            <a:spLocks noGrp="1"/>
          </p:cNvSpPr>
          <p:nvPr>
            <p:ph idx="1"/>
          </p:nvPr>
        </p:nvSpPr>
        <p:spPr/>
        <p:txBody>
          <a:bodyPr/>
          <a:lstStyle/>
          <a:p>
            <a:endParaRPr lang="es-CO"/>
          </a:p>
        </p:txBody>
      </p:sp>
      <p:sp>
        <p:nvSpPr>
          <p:cNvPr id="4" name="Rectángulo 3">
            <a:extLst>
              <a:ext uri="{FF2B5EF4-FFF2-40B4-BE49-F238E27FC236}">
                <a16:creationId xmlns:a16="http://schemas.microsoft.com/office/drawing/2014/main" id="{17CF66AF-D703-5885-CF05-C50C3989FC3D}"/>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a:p>
        </p:txBody>
      </p:sp>
      <p:pic>
        <p:nvPicPr>
          <p:cNvPr id="5" name="Picture 3" descr="Fondo vectorial de salpicaduras de colores brillantes">
            <a:extLst>
              <a:ext uri="{FF2B5EF4-FFF2-40B4-BE49-F238E27FC236}">
                <a16:creationId xmlns:a16="http://schemas.microsoft.com/office/drawing/2014/main" id="{55D7B13A-E23B-9DE3-370F-A1A842FD80F3}"/>
              </a:ext>
            </a:extLst>
          </p:cNvPr>
          <p:cNvPicPr>
            <a:picLocks noChangeAspect="1"/>
          </p:cNvPicPr>
          <p:nvPr/>
        </p:nvPicPr>
        <p:blipFill rotWithShape="1">
          <a:blip r:embed="rId2"/>
          <a:srcRect l="20244" r="12343" b="1"/>
          <a:stretch/>
        </p:blipFill>
        <p:spPr>
          <a:xfrm>
            <a:off x="9485416" y="4127862"/>
            <a:ext cx="2706584" cy="2730137"/>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
        <p:nvSpPr>
          <p:cNvPr id="6" name="Título 1">
            <a:extLst>
              <a:ext uri="{FF2B5EF4-FFF2-40B4-BE49-F238E27FC236}">
                <a16:creationId xmlns:a16="http://schemas.microsoft.com/office/drawing/2014/main" id="{C1284324-6C10-783F-BDEB-B8998FA8B5D7}"/>
              </a:ext>
            </a:extLst>
          </p:cNvPr>
          <p:cNvSpPr txBox="1">
            <a:spLocks/>
          </p:cNvSpPr>
          <p:nvPr/>
        </p:nvSpPr>
        <p:spPr>
          <a:xfrm>
            <a:off x="609600" y="557784"/>
            <a:ext cx="10972800" cy="1325563"/>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gn="ct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br>
              <a:rPr lang="es-CO" sz="6000" b="1" dirty="0">
                <a:solidFill>
                  <a:schemeClr val="accent4">
                    <a:lumMod val="75000"/>
                  </a:schemeClr>
                </a:solidFill>
                <a:latin typeface="Times New Roman" panose="02020603050405020304" pitchFamily="18" charset="0"/>
              </a:rPr>
            </a:br>
            <a:r>
              <a:rPr lang="es-CO" sz="6600" b="1" dirty="0">
                <a:solidFill>
                  <a:schemeClr val="accent4">
                    <a:lumMod val="75000"/>
                  </a:schemeClr>
                </a:solidFill>
                <a:effectLst/>
                <a:latin typeface="Times New Roman" panose="02020603050405020304" pitchFamily="18" charset="0"/>
              </a:rPr>
              <a:t>Efectos</a:t>
            </a:r>
            <a:r>
              <a:rPr lang="es-CO" sz="1800" b="1" dirty="0">
                <a:solidFill>
                  <a:srgbClr val="000000"/>
                </a:solidFill>
                <a:effectLst/>
                <a:latin typeface="Times New Roman" panose="02020603050405020304" pitchFamily="18" charset="0"/>
              </a:rPr>
              <a:t> </a:t>
            </a:r>
            <a:endParaRPr lang="es-CO" sz="1800" b="1" dirty="0">
              <a:effectLst/>
              <a:latin typeface="Times New Roman" panose="02020603050405020304" pitchFamily="18" charset="0"/>
            </a:endParaRPr>
          </a:p>
        </p:txBody>
      </p:sp>
      <p:sp>
        <p:nvSpPr>
          <p:cNvPr id="7" name="Marcador de contenido 2">
            <a:extLst>
              <a:ext uri="{FF2B5EF4-FFF2-40B4-BE49-F238E27FC236}">
                <a16:creationId xmlns:a16="http://schemas.microsoft.com/office/drawing/2014/main" id="{CE328114-AB85-1C3A-9376-2FD46DA796A4}"/>
              </a:ext>
            </a:extLst>
          </p:cNvPr>
          <p:cNvSpPr txBox="1">
            <a:spLocks/>
          </p:cNvSpPr>
          <p:nvPr/>
        </p:nvSpPr>
        <p:spPr>
          <a:xfrm>
            <a:off x="609600" y="2106204"/>
            <a:ext cx="8717280" cy="4036534"/>
          </a:xfrm>
          <a:prstGeom prst="rect">
            <a:avLst/>
          </a:prstGeom>
        </p:spPr>
        <p:txBody>
          <a:bodyPr vert="horz" lIns="91440" tIns="45720" rIns="91440" bIns="45720" rtlCol="0">
            <a:normAutofit lnSpcReduction="10000"/>
          </a:bodyPr>
          <a:lst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0" indent="-457200">
              <a:lnSpc>
                <a:spcPct val="100000"/>
              </a:lnSpc>
              <a:buFont typeface="Wingdings" panose="05000000000000000000" pitchFamily="2" charset="2"/>
              <a:buChar char="q"/>
            </a:pPr>
            <a:r>
              <a:rPr lang="es-CO" sz="2800" dirty="0">
                <a:effectLst/>
                <a:latin typeface="Times New Roman" panose="02020603050405020304" pitchFamily="18" charset="0"/>
                <a:ea typeface="Calibri" panose="020F0502020204030204" pitchFamily="34" charset="0"/>
                <a:cs typeface="Times New Roman" panose="02020603050405020304" pitchFamily="18" charset="0"/>
              </a:rPr>
              <a:t>Perdida de Motivación de algunos padres con la educación de sus hijos</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Aumento del distanciamiento de la comunidad con la Institución educativa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Aumento de la deserción estudiantil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Falta de participación de los padres de familia en los eventos de la institución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0000"/>
              </a:lnSpc>
              <a:spcAft>
                <a:spcPts val="800"/>
              </a:spcAft>
              <a:buFont typeface="Wingdings" panose="05000000000000000000" pitchFamily="2" charset="2"/>
              <a:buChar char="q"/>
            </a:pPr>
            <a:r>
              <a:rPr lang="es-CO"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Perdida de motivación en los docentes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42137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377CB0C-CEB6-70B6-F2FC-C10FC6A34C25}"/>
              </a:ext>
            </a:extLst>
          </p:cNvPr>
          <p:cNvSpPr/>
          <p:nvPr/>
        </p:nvSpPr>
        <p:spPr>
          <a:xfrm>
            <a:off x="0" y="0"/>
            <a:ext cx="12192000" cy="6858000"/>
          </a:xfrm>
          <a:prstGeom prst="rect">
            <a:avLst/>
          </a:prstGeom>
          <a:solidFill>
            <a:schemeClr val="accent4">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a:p>
        </p:txBody>
      </p:sp>
      <p:sp>
        <p:nvSpPr>
          <p:cNvPr id="2" name="Título 1">
            <a:extLst>
              <a:ext uri="{FF2B5EF4-FFF2-40B4-BE49-F238E27FC236}">
                <a16:creationId xmlns:a16="http://schemas.microsoft.com/office/drawing/2014/main" id="{1E8179B2-7901-E1F5-75F5-BD26E5771682}"/>
              </a:ext>
            </a:extLst>
          </p:cNvPr>
          <p:cNvSpPr>
            <a:spLocks noGrp="1"/>
          </p:cNvSpPr>
          <p:nvPr>
            <p:ph type="title"/>
          </p:nvPr>
        </p:nvSpPr>
        <p:spPr/>
        <p:txBody>
          <a:bodyPr>
            <a:normAutofit fontScale="90000"/>
          </a:bodyPr>
          <a:lstStyle/>
          <a:p>
            <a:pPr algn="ctr"/>
            <a:br>
              <a:rPr lang="es-CO" sz="2800" b="1" dirty="0">
                <a:solidFill>
                  <a:srgbClr val="000000"/>
                </a:solidFill>
                <a:latin typeface="Times New Roman" panose="02020603050405020304" pitchFamily="18" charset="0"/>
              </a:rPr>
            </a:br>
            <a:r>
              <a:rPr lang="es-CO" sz="3100" b="1" dirty="0">
                <a:solidFill>
                  <a:schemeClr val="accent4">
                    <a:lumMod val="75000"/>
                  </a:schemeClr>
                </a:solidFill>
                <a:effectLst/>
                <a:latin typeface="Times New Roman" panose="02020603050405020304" pitchFamily="18" charset="0"/>
              </a:rPr>
              <a:t>Identificando alternativas que pueden ser estrategias de proyecto</a:t>
            </a:r>
            <a:endParaRPr lang="es-CO" sz="6000" dirty="0">
              <a:solidFill>
                <a:schemeClr val="accent4">
                  <a:lumMod val="75000"/>
                </a:schemeClr>
              </a:solidFill>
            </a:endParaRPr>
          </a:p>
        </p:txBody>
      </p:sp>
      <p:sp>
        <p:nvSpPr>
          <p:cNvPr id="3" name="Marcador de contenido 2">
            <a:extLst>
              <a:ext uri="{FF2B5EF4-FFF2-40B4-BE49-F238E27FC236}">
                <a16:creationId xmlns:a16="http://schemas.microsoft.com/office/drawing/2014/main" id="{2369E4A9-5E7F-01E0-B1DE-CC036C5C6054}"/>
              </a:ext>
            </a:extLst>
          </p:cNvPr>
          <p:cNvSpPr>
            <a:spLocks noGrp="1"/>
          </p:cNvSpPr>
          <p:nvPr>
            <p:ph idx="1"/>
          </p:nvPr>
        </p:nvSpPr>
        <p:spPr>
          <a:xfrm>
            <a:off x="304800" y="2042160"/>
            <a:ext cx="11582399" cy="4592983"/>
          </a:xfrm>
        </p:spPr>
        <p:txBody>
          <a:bodyPr>
            <a:normAutofit fontScale="77500" lnSpcReduction="20000"/>
          </a:bodyPr>
          <a:lstStyle/>
          <a:p>
            <a:pPr>
              <a:lnSpc>
                <a:spcPct val="200000"/>
              </a:lnSpc>
              <a:spcAft>
                <a:spcPts val="800"/>
              </a:spcAft>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Programa de creación de un diario virtual con información constante de la labor llevada a cabo por los directivos, docentes, estudiantes y padres de familia por medio de un blog de la institución educativa como forma de integrar y motivar a la comunidad.</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Actividades para el programa de creación de un diario virtual</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Wingdings" panose="05000000000000000000" pitchFamily="2" charset="2"/>
              <a:buChar char=""/>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Creación de un blog.</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Wingdings" panose="05000000000000000000" pitchFamily="2" charset="2"/>
              <a:buChar char=""/>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Escoger a los Docentes, estudiantes, directivos docentes y padres de familia encargados de su funcionamiento.</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Wingdings" panose="05000000000000000000" pitchFamily="2" charset="2"/>
              <a:buChar char=""/>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 Preparar capacitación para los encargados del blog. </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Wingdings" panose="05000000000000000000" pitchFamily="2" charset="2"/>
              <a:buChar char=""/>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Capacitar a los encargados del blog. </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Wingdings" panose="05000000000000000000" pitchFamily="2" charset="2"/>
              <a:buChar char=""/>
              <a:tabLst>
                <a:tab pos="6386195" algn="l"/>
              </a:tabLst>
            </a:pPr>
            <a:r>
              <a:rPr lang="es-CO" sz="2300" dirty="0">
                <a:effectLst/>
                <a:latin typeface="Times New Roman" panose="02020603050405020304" pitchFamily="18" charset="0"/>
                <a:ea typeface="Calibri" panose="020F0502020204030204" pitchFamily="34" charset="0"/>
                <a:cs typeface="Times New Roman" panose="02020603050405020304" pitchFamily="18" charset="0"/>
              </a:rPr>
              <a:t>Medir la efectividad del blog como herramienta de comunicación e integración.</a:t>
            </a:r>
            <a:endParaRPr lang="es-CO"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pic>
        <p:nvPicPr>
          <p:cNvPr id="5" name="Picture 3" descr="Fondo vectorial de salpicaduras de colores brillantes">
            <a:extLst>
              <a:ext uri="{FF2B5EF4-FFF2-40B4-BE49-F238E27FC236}">
                <a16:creationId xmlns:a16="http://schemas.microsoft.com/office/drawing/2014/main" id="{DBBD7C4F-7859-2716-40AD-913C9E923115}"/>
              </a:ext>
            </a:extLst>
          </p:cNvPr>
          <p:cNvPicPr>
            <a:picLocks noChangeAspect="1"/>
          </p:cNvPicPr>
          <p:nvPr/>
        </p:nvPicPr>
        <p:blipFill rotWithShape="1">
          <a:blip r:embed="rId2"/>
          <a:srcRect l="20244" r="12343" b="1"/>
          <a:stretch/>
        </p:blipFill>
        <p:spPr>
          <a:xfrm>
            <a:off x="10460995" y="5111931"/>
            <a:ext cx="1731004" cy="1746068"/>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Tree>
    <p:extLst>
      <p:ext uri="{BB962C8B-B14F-4D97-AF65-F5344CB8AC3E}">
        <p14:creationId xmlns:p14="http://schemas.microsoft.com/office/powerpoint/2010/main" val="204158437"/>
      </p:ext>
    </p:extLst>
  </p:cSld>
  <p:clrMapOvr>
    <a:masterClrMapping/>
  </p:clrMapOvr>
</p:sld>
</file>

<file path=ppt/theme/theme1.xml><?xml version="1.0" encoding="utf-8"?>
<a:theme xmlns:a="http://schemas.openxmlformats.org/drawingml/2006/main" name="SplashVTI">
  <a:themeElements>
    <a:clrScheme name="AnalogousFromRegularSeedRightStep">
      <a:dk1>
        <a:srgbClr val="000000"/>
      </a:dk1>
      <a:lt1>
        <a:srgbClr val="FFFFFF"/>
      </a:lt1>
      <a:dk2>
        <a:srgbClr val="1C2732"/>
      </a:dk2>
      <a:lt2>
        <a:srgbClr val="F3F0F1"/>
      </a:lt2>
      <a:accent1>
        <a:srgbClr val="21B782"/>
      </a:accent1>
      <a:accent2>
        <a:srgbClr val="14B1BC"/>
      </a:accent2>
      <a:accent3>
        <a:srgbClr val="298CE7"/>
      </a:accent3>
      <a:accent4>
        <a:srgbClr val="2E40D9"/>
      </a:accent4>
      <a:accent5>
        <a:srgbClr val="6529E7"/>
      </a:accent5>
      <a:accent6>
        <a:srgbClr val="A217D5"/>
      </a:accent6>
      <a:hlink>
        <a:srgbClr val="BF3F6C"/>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emplate>Integral</Template>
  <TotalTime>24</TotalTime>
  <Words>477</Words>
  <Application>Microsoft Office PowerPoint</Application>
  <PresentationFormat>Panorámica</PresentationFormat>
  <Paragraphs>31</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Avenir Next LT Pro</vt:lpstr>
      <vt:lpstr>Calibri</vt:lpstr>
      <vt:lpstr>Posterama</vt:lpstr>
      <vt:lpstr>Times New Roman</vt:lpstr>
      <vt:lpstr>Wingdings</vt:lpstr>
      <vt:lpstr>SplashVTI</vt:lpstr>
      <vt:lpstr>El problema de la Comunicación deficiente entre los padres de familia de la sede Planta de Secundaria y media con la Institución Educativa La Planta </vt:lpstr>
      <vt:lpstr>Contexto </vt:lpstr>
      <vt:lpstr>   Identificación del problema</vt:lpstr>
      <vt:lpstr>Presentación de PowerPoint</vt:lpstr>
      <vt:lpstr>Presentación de PowerPoint</vt:lpstr>
      <vt:lpstr>Árbol de Problema</vt:lpstr>
      <vt:lpstr>Presentación de PowerPoint</vt:lpstr>
      <vt:lpstr> Identificando alternativas que pueden ser estrategias de proyecto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problema de la Comunicación deficiente entre los padres de familia de la sede Planta de Secundaria y media con la Institución Educativa La Planta </dc:title>
  <dc:creator>andres felipe trujillo alvarado</dc:creator>
  <cp:lastModifiedBy>andres felipe trujillo alvarado</cp:lastModifiedBy>
  <cp:revision>1</cp:revision>
  <dcterms:created xsi:type="dcterms:W3CDTF">2023-04-11T17:00:10Z</dcterms:created>
  <dcterms:modified xsi:type="dcterms:W3CDTF">2023-04-11T17:25:10Z</dcterms:modified>
</cp:coreProperties>
</file>